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82" r:id="rId2"/>
    <p:sldId id="258" r:id="rId3"/>
    <p:sldId id="256" r:id="rId4"/>
    <p:sldId id="257" r:id="rId5"/>
    <p:sldId id="281" r:id="rId6"/>
    <p:sldId id="259" r:id="rId7"/>
    <p:sldId id="260" r:id="rId8"/>
    <p:sldId id="263" r:id="rId9"/>
    <p:sldId id="272" r:id="rId10"/>
    <p:sldId id="267" r:id="rId11"/>
    <p:sldId id="271" r:id="rId12"/>
    <p:sldId id="278" r:id="rId13"/>
    <p:sldId id="277" r:id="rId14"/>
    <p:sldId id="268" r:id="rId15"/>
    <p:sldId id="270" r:id="rId16"/>
    <p:sldId id="273" r:id="rId17"/>
    <p:sldId id="274" r:id="rId18"/>
    <p:sldId id="275" r:id="rId19"/>
    <p:sldId id="261" r:id="rId20"/>
    <p:sldId id="262" r:id="rId21"/>
    <p:sldId id="264" r:id="rId22"/>
    <p:sldId id="265" r:id="rId23"/>
    <p:sldId id="28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jpeg>
</file>

<file path=ppt/media/image10.wmf>
</file>

<file path=ppt/media/image2.png>
</file>

<file path=ppt/media/image3.png>
</file>

<file path=ppt/media/image4.png>
</file>

<file path=ppt/media/image5.png>
</file>

<file path=ppt/media/image6.wmf>
</file>

<file path=ppt/media/image7.png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16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835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49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60344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79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35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39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51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897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627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27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34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55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82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127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56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35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EF22C6E-846E-4B3F-8D9C-FD9327388E03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AFC1D-B822-4382-A93C-80EFB5F1A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729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cmu.edu/~neill/papers/mlss2012.pdf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2.bin"/><Relationship Id="rId4" Type="http://schemas.openxmlformats.org/officeDocument/2006/relationships/hyperlink" Target="http://www.sciencemag.org/news/2016/09/can-predictive-policing-prevent-crime-it-happen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media4sec.eu/blog-18/" TargetMode="External"/><Relationship Id="rId2" Type="http://schemas.openxmlformats.org/officeDocument/2006/relationships/hyperlink" Target="https://rio.crimeradar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io.crimeradar.org/faq/algorithm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rms.org/Impact/O.R.-Analytics-Success-Stories/NYPD-Domain-Awareness-System-DAS" TargetMode="External"/><Relationship Id="rId2" Type="http://schemas.openxmlformats.org/officeDocument/2006/relationships/hyperlink" Target="http://ncjolt.org/new-yorks-domain-awareness-system-every-citizen-under-surveillance-coming-to-a-city-near-you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isk.lexisnexis.com/law-enforcement-and-public-safety/crime-analytics-and-mapping" TargetMode="External"/><Relationship Id="rId2" Type="http://schemas.openxmlformats.org/officeDocument/2006/relationships/hyperlink" Target="https://communitycrimemap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://blogs.lexisnexis.com/public-safety/2016/02/regional-crime-analysis-the-proof-is-in-the-outcomes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telier.bnpparibas/en/smart-city/article/big-data-machine-learning-harnessed-crime-prevention" TargetMode="External"/><Relationship Id="rId7" Type="http://schemas.openxmlformats.org/officeDocument/2006/relationships/image" Target="../media/image10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3.bin"/><Relationship Id="rId5" Type="http://schemas.openxmlformats.org/officeDocument/2006/relationships/hyperlink" Target="https://teamupturn.gitbooks.io/predictive-policing/content/systems/hitachi.html" TargetMode="External"/><Relationship Id="rId4" Type="http://schemas.openxmlformats.org/officeDocument/2006/relationships/hyperlink" Target="https://www.hitachivantara.com/en-us/news-resources/press-releases/2015/gl150928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ecobs" TargetMode="External"/><Relationship Id="rId2" Type="http://schemas.openxmlformats.org/officeDocument/2006/relationships/hyperlink" Target="http://media4sec.eu/blog-18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upturn.gitbooks.io/predictive-policing/content/systems/motorola.html" TargetMode="External"/><Relationship Id="rId2" Type="http://schemas.openxmlformats.org/officeDocument/2006/relationships/hyperlink" Target="http://thinkbigdata.in/predictive-policing-how-machine-learning-startups-are-helping-prevent-crime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otorolasolutions.com/en_us/products/command-center-software/records-and-evidence/commandcentral-analytics.html#taboverview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meviemme.com/" TargetMode="External"/><Relationship Id="rId2" Type="http://schemas.openxmlformats.org/officeDocument/2006/relationships/hyperlink" Target="http://thinkbigdata.in/predictive-policing-how-machine-learning-startups-are-helping-prevent-crime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com/insights/2013/08/predictive-policing-using-machine-learning-to-detect-patterns-of-crime/" TargetMode="External"/><Relationship Id="rId2" Type="http://schemas.openxmlformats.org/officeDocument/2006/relationships/hyperlink" Target="http://thinkbigdata.in/predictive-policing-how-machine-learning-startups-are-helping-prevent-crimes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chemergence.com/ai-crime-prevention-5-current-application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sganalysis.files.wordpress.com/2011/08/shotspotter_efficacystudy_gls8_45p_let_2011-07-08_en.pdf" TargetMode="External"/><Relationship Id="rId2" Type="http://schemas.openxmlformats.org/officeDocument/2006/relationships/hyperlink" Target="https://www.techemergence.com/ai-crime-prevention-5-current-applications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chemergence.com/ai-crime-prevention-5-current-applications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chemergence.com/ai-crime-prevention-5-current-applications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emergence.com/ai-crime-prevention-5-current-applications/" TargetMode="External"/><Relationship Id="rId2" Type="http://schemas.openxmlformats.org/officeDocument/2006/relationships/hyperlink" Target="http://www.equivant.com/solutions/case-management-for-supervis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ropublica.org/article/how-we-analyzed-the-compas-recidivism-algorithm" TargetMode="External"/><Relationship Id="rId5" Type="http://schemas.openxmlformats.org/officeDocument/2006/relationships/hyperlink" Target="https://www.propublica.org/article/machine-bias-risk-assessments-in-criminal-sentencing" TargetMode="External"/><Relationship Id="rId4" Type="http://schemas.openxmlformats.org/officeDocument/2006/relationships/hyperlink" Target="http://www.northpointeinc.com/downloads/research/DCJS_OPCA_COMPAS_Probation_Validity.pdf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teamupturn.gitbooks.io/predictive-policing/content/systems/hunchlab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emergence.com/ai-crime-prevention-5-current-applications/" TargetMode="External"/><Relationship Id="rId2" Type="http://schemas.openxmlformats.org/officeDocument/2006/relationships/hyperlink" Target="https://youtu.be/VBxqUBA_br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sganalysis.files.wordpress.com/2011/08/shotspotter_efficacystudy_gls8_45p_let_2011-07-08_en.pdf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forensiclogic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emergence.com/ai-crime-prevention-5-current-applications/" TargetMode="External"/><Relationship Id="rId2" Type="http://schemas.openxmlformats.org/officeDocument/2006/relationships/hyperlink" Target="https://youtu.be/E5RkXGiKkDc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chemergence.com/ai-crime-prevention-5-current-applications/" TargetMode="External"/><Relationship Id="rId2" Type="http://schemas.openxmlformats.org/officeDocument/2006/relationships/hyperlink" Target="https://youtu.be/8SZBPvyf19w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C-OHhTG2sk" TargetMode="External"/><Relationship Id="rId2" Type="http://schemas.openxmlformats.org/officeDocument/2006/relationships/hyperlink" Target="http://www.thenewstribune.com/news/local/crime/article39815229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amupturn.gitbooks.io/predictive-policing/content/systems/predpol.html" TargetMode="External"/><Relationship Id="rId5" Type="http://schemas.openxmlformats.org/officeDocument/2006/relationships/hyperlink" Target="https://amstat.tandfonline.com/doi/abs/10.1080/01621459.2015.1077710?journalCode=uasa20#.W3pdyOhKjIU" TargetMode="External"/><Relationship Id="rId4" Type="http://schemas.openxmlformats.org/officeDocument/2006/relationships/hyperlink" Target="https://www.techemergence.com/ai-crime-prevention-5-current-applications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hyperlink" Target="http://thinkbigdata.in/predictive-policing-how-machine-learning-startups-are-helping-prevent-crimes/" TargetMode="Externa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hyperlink" Target="https://www.youtube.com/watch?v=WRdcWkH7g0E&amp;feature=youtu.be" TargetMode="External"/><Relationship Id="rId5" Type="http://schemas.openxmlformats.org/officeDocument/2006/relationships/hyperlink" Target="https://www.hunchlab.com/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Overview of Commercial Products Using Crime Prediction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21771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err="1" smtClean="0"/>
              <a:t>CrimeScan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Predict and prevent clusters </a:t>
            </a:r>
            <a:r>
              <a:rPr lang="en-US" sz="2400" dirty="0"/>
              <a:t>of violent </a:t>
            </a:r>
            <a:r>
              <a:rPr lang="en-US" sz="2400" dirty="0" smtClean="0"/>
              <a:t>crime </a:t>
            </a:r>
            <a:r>
              <a:rPr lang="en-US" sz="2400" dirty="0"/>
              <a:t>in </a:t>
            </a:r>
            <a:r>
              <a:rPr lang="en-US" sz="2400" dirty="0" smtClean="0"/>
              <a:t>Chicago. Used also in Pittsburgh</a:t>
            </a:r>
          </a:p>
          <a:p>
            <a:r>
              <a:rPr lang="en-US" sz="2400" dirty="0" smtClean="0"/>
              <a:t>Aggregate </a:t>
            </a:r>
            <a:r>
              <a:rPr lang="en-US" sz="2400" dirty="0"/>
              <a:t>daily counts for </a:t>
            </a:r>
            <a:r>
              <a:rPr lang="en-US" sz="2400" dirty="0" smtClean="0"/>
              <a:t>leading </a:t>
            </a:r>
            <a:r>
              <a:rPr lang="en-US" sz="2400" dirty="0"/>
              <a:t>indicator (minor crimes, 911 calls, etc.) </a:t>
            </a:r>
            <a:r>
              <a:rPr lang="en-US" sz="2400" dirty="0" smtClean="0"/>
              <a:t>at the block </a:t>
            </a:r>
            <a:r>
              <a:rPr lang="en-US" sz="2400" dirty="0"/>
              <a:t>level, and search for clusters of nearby blocks </a:t>
            </a:r>
            <a:r>
              <a:rPr lang="en-US" sz="2400" dirty="0" smtClean="0"/>
              <a:t>with counts </a:t>
            </a:r>
            <a:r>
              <a:rPr lang="en-US" sz="2400" dirty="0"/>
              <a:t>that are significantly higher than </a:t>
            </a:r>
            <a:r>
              <a:rPr lang="en-US" sz="2400" dirty="0" smtClean="0"/>
              <a:t>expected in </a:t>
            </a:r>
            <a:r>
              <a:rPr lang="en-US" sz="2400" dirty="0"/>
              <a:t>last T </a:t>
            </a:r>
            <a:r>
              <a:rPr lang="en-US" sz="2400" dirty="0" smtClean="0"/>
              <a:t>days (</a:t>
            </a:r>
            <a:r>
              <a:rPr lang="en-US" sz="2400" dirty="0"/>
              <a:t>up to 1 week) </a:t>
            </a:r>
            <a:endParaRPr lang="en-US" sz="2400" dirty="0" smtClean="0"/>
          </a:p>
          <a:p>
            <a:r>
              <a:rPr lang="en-US" sz="2400" dirty="0" smtClean="0"/>
              <a:t>Simple </a:t>
            </a:r>
            <a:r>
              <a:rPr lang="en-US" sz="2400" dirty="0"/>
              <a:t>rule for prediction: </a:t>
            </a:r>
            <a:r>
              <a:rPr lang="en-US" sz="2400" dirty="0" smtClean="0"/>
              <a:t>areas closer </a:t>
            </a:r>
            <a:r>
              <a:rPr lang="en-US" sz="2400" dirty="0"/>
              <a:t>to </a:t>
            </a:r>
            <a:r>
              <a:rPr lang="en-US" sz="2400" dirty="0" smtClean="0"/>
              <a:t>significant </a:t>
            </a:r>
            <a:r>
              <a:rPr lang="en-US" sz="2400" dirty="0"/>
              <a:t>cluster </a:t>
            </a:r>
            <a:r>
              <a:rPr lang="en-US" sz="2400" dirty="0" smtClean="0"/>
              <a:t>are </a:t>
            </a:r>
            <a:r>
              <a:rPr lang="en-US" sz="2400" dirty="0"/>
              <a:t>assumed more likely </a:t>
            </a:r>
            <a:r>
              <a:rPr lang="en-US" sz="2400" dirty="0" smtClean="0"/>
              <a:t>to have </a:t>
            </a:r>
            <a:r>
              <a:rPr lang="en-US" sz="2400" dirty="0"/>
              <a:t>a spike in </a:t>
            </a:r>
            <a:r>
              <a:rPr lang="en-US" sz="2400" dirty="0" smtClean="0"/>
              <a:t>violent crime </a:t>
            </a:r>
            <a:r>
              <a:rPr lang="en-US" sz="2400" dirty="0"/>
              <a:t>within the next </a:t>
            </a:r>
            <a:r>
              <a:rPr lang="en-US" sz="2400" dirty="0" smtClean="0"/>
              <a:t>week.</a:t>
            </a:r>
          </a:p>
          <a:p>
            <a:r>
              <a:rPr lang="en-US" sz="2400" dirty="0" smtClean="0"/>
              <a:t>Based on the fact that criminals </a:t>
            </a:r>
            <a:r>
              <a:rPr lang="en-US" sz="2400" dirty="0"/>
              <a:t>tend to </a:t>
            </a:r>
            <a:r>
              <a:rPr lang="en-US" sz="2400" dirty="0" smtClean="0"/>
              <a:t>go </a:t>
            </a:r>
            <a:r>
              <a:rPr lang="en-US" sz="2400" dirty="0"/>
              <a:t>from minor to more serious crimes</a:t>
            </a:r>
            <a:endParaRPr lang="en-US" sz="2400" dirty="0" smtClean="0"/>
          </a:p>
          <a:p>
            <a:r>
              <a:rPr lang="en-US" sz="2400" dirty="0"/>
              <a:t>High accuracy, High spatial and temporal resolution (block x day)</a:t>
            </a:r>
          </a:p>
          <a:p>
            <a:r>
              <a:rPr lang="en-US" sz="2400" dirty="0" smtClean="0"/>
              <a:t>SW run twice a day by CPD and used for deployment of patrols</a:t>
            </a:r>
          </a:p>
          <a:p>
            <a:r>
              <a:rPr lang="en-US" sz="2400" dirty="0" smtClean="0"/>
              <a:t>Chicago </a:t>
            </a:r>
            <a:r>
              <a:rPr lang="en-US" sz="2400" dirty="0"/>
              <a:t>Sun-Times, </a:t>
            </a:r>
            <a:r>
              <a:rPr lang="en-US" sz="2400" dirty="0" smtClean="0"/>
              <a:t>2011: “</a:t>
            </a:r>
            <a:r>
              <a:rPr lang="en-US" sz="2400" dirty="0" err="1" smtClean="0"/>
              <a:t>CrimeScan</a:t>
            </a:r>
            <a:r>
              <a:rPr lang="en-US" sz="2400" dirty="0" smtClean="0"/>
              <a:t> </a:t>
            </a:r>
            <a:r>
              <a:rPr lang="en-US" sz="2400" dirty="0"/>
              <a:t>was analyzing 911 calls and </a:t>
            </a:r>
            <a:r>
              <a:rPr lang="en-US" sz="2400" dirty="0" smtClean="0"/>
              <a:t>predicted </a:t>
            </a:r>
            <a:r>
              <a:rPr lang="en-US" sz="2400" dirty="0"/>
              <a:t>a </a:t>
            </a:r>
            <a:r>
              <a:rPr lang="en-US" sz="2400" dirty="0" smtClean="0"/>
              <a:t>shooting in particular </a:t>
            </a:r>
            <a:r>
              <a:rPr lang="en-US" sz="2400" dirty="0"/>
              <a:t>block on the South Side. </a:t>
            </a:r>
            <a:r>
              <a:rPr lang="en-US" sz="2400" dirty="0" smtClean="0"/>
              <a:t>3 mins </a:t>
            </a:r>
            <a:r>
              <a:rPr lang="en-US" sz="2400" dirty="0"/>
              <a:t>later, it </a:t>
            </a:r>
            <a:r>
              <a:rPr lang="en-US" sz="2400" dirty="0" smtClean="0"/>
              <a:t>happened”</a:t>
            </a:r>
          </a:p>
          <a:p>
            <a:r>
              <a:rPr lang="en-US" sz="2400" dirty="0" smtClean="0"/>
              <a:t>Developed </a:t>
            </a:r>
            <a:r>
              <a:rPr lang="en-US" sz="2400" dirty="0"/>
              <a:t>by Carnegie Mellon University with NSF Grant</a:t>
            </a:r>
          </a:p>
          <a:p>
            <a:endParaRPr lang="en-US" sz="2400" dirty="0" smtClean="0"/>
          </a:p>
          <a:p>
            <a:endParaRPr lang="en-US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50375" y="6193301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3"/>
              </a:rPr>
              <a:t>[1]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[2]</a:t>
            </a:r>
            <a:r>
              <a:rPr lang="en-US" dirty="0" smtClean="0"/>
              <a:t>  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835274"/>
              </p:ext>
            </p:extLst>
          </p:nvPr>
        </p:nvGraphicFramePr>
        <p:xfrm>
          <a:off x="2313295" y="614595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" name="Acrobat Document" showAsIcon="1" r:id="rId5" imgW="914400" imgH="771480" progId="AcroExch.Document.DC">
                  <p:embed/>
                </p:oleObj>
              </mc:Choice>
              <mc:Fallback>
                <p:oleObj name="Acrobat Document" showAsIcon="1" r:id="rId5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13295" y="614595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770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>
            <a:normAutofit/>
          </a:bodyPr>
          <a:lstStyle/>
          <a:p>
            <a:r>
              <a:rPr lang="en-US" dirty="0" err="1" smtClean="0"/>
              <a:t>CrimeRadar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eveloped in </a:t>
            </a:r>
            <a:r>
              <a:rPr lang="en-US" sz="2400" dirty="0"/>
              <a:t>Rio de </a:t>
            </a:r>
            <a:r>
              <a:rPr lang="en-US" sz="2400" dirty="0" smtClean="0"/>
              <a:t>Janeiro, shows </a:t>
            </a:r>
            <a:r>
              <a:rPr lang="en-US" sz="2400" dirty="0"/>
              <a:t>locations, times and types of previous </a:t>
            </a:r>
            <a:r>
              <a:rPr lang="en-US" sz="2400" dirty="0" smtClean="0"/>
              <a:t>crimes since 2010, </a:t>
            </a:r>
            <a:r>
              <a:rPr lang="en-US" sz="2400" dirty="0"/>
              <a:t>and </a:t>
            </a:r>
            <a:r>
              <a:rPr lang="en-US" sz="2400" dirty="0" smtClean="0"/>
              <a:t>predicts </a:t>
            </a:r>
            <a:r>
              <a:rPr lang="en-US" sz="2400" dirty="0"/>
              <a:t>future risk levels for areas </a:t>
            </a:r>
            <a:endParaRPr lang="en-US" sz="2400" dirty="0" smtClean="0"/>
          </a:p>
          <a:p>
            <a:r>
              <a:rPr lang="en-US" sz="2400" b="1" dirty="0" smtClean="0">
                <a:solidFill>
                  <a:srgbClr val="FFFF00"/>
                </a:solidFill>
              </a:rPr>
              <a:t>Publicly available</a:t>
            </a:r>
            <a:r>
              <a:rPr lang="en-US" sz="2400" dirty="0"/>
              <a:t>:</a:t>
            </a:r>
            <a:r>
              <a:rPr lang="en-US" sz="2400" dirty="0" smtClean="0"/>
              <a:t> </a:t>
            </a:r>
            <a:r>
              <a:rPr lang="en-US" sz="2400" dirty="0"/>
              <a:t>it aims to improve personal safety </a:t>
            </a:r>
            <a:r>
              <a:rPr lang="en-US" sz="2400" dirty="0" smtClean="0"/>
              <a:t>by </a:t>
            </a:r>
            <a:r>
              <a:rPr lang="en-US" sz="2400" dirty="0"/>
              <a:t>providing </a:t>
            </a:r>
            <a:r>
              <a:rPr lang="en-US" sz="2400" dirty="0" smtClean="0"/>
              <a:t>people </a:t>
            </a:r>
            <a:r>
              <a:rPr lang="en-US" sz="2400" dirty="0"/>
              <a:t>with predictions of which areas are the most dangerous at certain </a:t>
            </a:r>
            <a:r>
              <a:rPr lang="en-US" sz="2400" dirty="0" smtClean="0"/>
              <a:t>times</a:t>
            </a:r>
          </a:p>
          <a:p>
            <a:r>
              <a:rPr lang="en-US" sz="2400" dirty="0"/>
              <a:t>M</a:t>
            </a:r>
            <a:r>
              <a:rPr lang="en-US" sz="2400" dirty="0" smtClean="0"/>
              <a:t>odel </a:t>
            </a:r>
            <a:r>
              <a:rPr lang="en-US" sz="2400" dirty="0"/>
              <a:t>takes into account </a:t>
            </a:r>
            <a:r>
              <a:rPr lang="en-US" sz="2400" dirty="0" smtClean="0"/>
              <a:t>seasonality time </a:t>
            </a:r>
            <a:r>
              <a:rPr lang="en-US" sz="2400" dirty="0"/>
              <a:t>of day and day of the </a:t>
            </a:r>
            <a:r>
              <a:rPr lang="en-US" sz="2400" dirty="0" smtClean="0"/>
              <a:t>week</a:t>
            </a:r>
          </a:p>
          <a:p>
            <a:r>
              <a:rPr lang="en-US" sz="2400" dirty="0" smtClean="0"/>
              <a:t>Shows </a:t>
            </a:r>
            <a:r>
              <a:rPr lang="en-US" sz="2400" dirty="0"/>
              <a:t>results in </a:t>
            </a:r>
            <a:r>
              <a:rPr lang="en-US" sz="2400" dirty="0" smtClean="0"/>
              <a:t>250 m x 250 m sectors</a:t>
            </a:r>
          </a:p>
          <a:p>
            <a:r>
              <a:rPr lang="en-US" sz="2400" dirty="0" smtClean="0"/>
              <a:t>Use </a:t>
            </a:r>
            <a:r>
              <a:rPr lang="en-US" sz="2400" dirty="0"/>
              <a:t>k-fold </a:t>
            </a:r>
            <a:r>
              <a:rPr lang="en-US" sz="2400" dirty="0" smtClean="0"/>
              <a:t>cross-validation</a:t>
            </a:r>
          </a:p>
          <a:p>
            <a:r>
              <a:rPr lang="en-US" sz="2400" dirty="0"/>
              <a:t>S</a:t>
            </a:r>
            <a:r>
              <a:rPr lang="en-US" sz="2400" dirty="0" smtClean="0"/>
              <a:t>core generated for a sector with </a:t>
            </a:r>
            <a:r>
              <a:rPr lang="en-US" sz="2400" dirty="0"/>
              <a:t>highest weight and combined with scores from adjacent </a:t>
            </a:r>
            <a:r>
              <a:rPr lang="en-US" sz="2400" dirty="0" smtClean="0"/>
              <a:t>sectors with </a:t>
            </a:r>
            <a:r>
              <a:rPr lang="en-US" sz="2400" dirty="0"/>
              <a:t>lower weight. </a:t>
            </a:r>
            <a:r>
              <a:rPr lang="en-US" sz="2400" dirty="0" smtClean="0"/>
              <a:t>Same </a:t>
            </a:r>
            <a:r>
              <a:rPr lang="en-US" sz="2400" dirty="0"/>
              <a:t>applies for time</a:t>
            </a:r>
            <a:endParaRPr lang="en-US" sz="2400" dirty="0" smtClean="0"/>
          </a:p>
          <a:p>
            <a:r>
              <a:rPr lang="en-US" sz="2400" dirty="0">
                <a:hlinkClick r:id="rId2"/>
              </a:rPr>
              <a:t>https://rio.crimeradar.org</a:t>
            </a:r>
            <a:r>
              <a:rPr lang="en-US" sz="2400" dirty="0" smtClean="0">
                <a:hlinkClick r:id="rId2"/>
              </a:rPr>
              <a:t>/</a:t>
            </a:r>
            <a:r>
              <a:rPr lang="en-US" sz="2400" dirty="0" smtClean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376" y="6182437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3"/>
              </a:rPr>
              <a:t>[1]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[2]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9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>
            <a:normAutofit/>
          </a:bodyPr>
          <a:lstStyle/>
          <a:p>
            <a:r>
              <a:rPr lang="en-US" dirty="0" smtClean="0"/>
              <a:t>New York Domain Awareness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 fontScale="92500"/>
          </a:bodyPr>
          <a:lstStyle/>
          <a:p>
            <a:r>
              <a:rPr lang="en-US" sz="2400" dirty="0" smtClean="0"/>
              <a:t>Uses existing </a:t>
            </a:r>
            <a:r>
              <a:rPr lang="en-US" sz="2400" dirty="0"/>
              <a:t>databases and camera feed to </a:t>
            </a:r>
            <a:r>
              <a:rPr lang="en-US" sz="2400" dirty="0" smtClean="0"/>
              <a:t>create surveillance </a:t>
            </a:r>
            <a:r>
              <a:rPr lang="en-US" sz="2400" dirty="0"/>
              <a:t>map </a:t>
            </a:r>
            <a:r>
              <a:rPr lang="en-US" sz="2400" dirty="0" smtClean="0"/>
              <a:t>of NYC</a:t>
            </a:r>
          </a:p>
          <a:p>
            <a:r>
              <a:rPr lang="en-US" sz="2400" dirty="0"/>
              <a:t>Supported by NYC Wireless Network, DAS taps into feeds of 3,000+ cameras, radiation </a:t>
            </a:r>
            <a:r>
              <a:rPr lang="en-US" sz="2400" dirty="0" smtClean="0"/>
              <a:t>detectors, license </a:t>
            </a:r>
            <a:r>
              <a:rPr lang="en-US" sz="2400" dirty="0"/>
              <a:t>plate readers positioned throughout </a:t>
            </a:r>
            <a:r>
              <a:rPr lang="en-US" sz="2400" dirty="0" smtClean="0"/>
              <a:t>Manhattan</a:t>
            </a:r>
          </a:p>
          <a:p>
            <a:r>
              <a:rPr lang="en-US" sz="2400" dirty="0" smtClean="0"/>
              <a:t>Analytics </a:t>
            </a:r>
            <a:r>
              <a:rPr lang="en-US" sz="2400" dirty="0"/>
              <a:t>built into DAS </a:t>
            </a:r>
            <a:r>
              <a:rPr lang="en-US" sz="2400" dirty="0" smtClean="0"/>
              <a:t>help </a:t>
            </a:r>
            <a:r>
              <a:rPr lang="en-US" sz="2400" dirty="0"/>
              <a:t>make decisions about where to place their </a:t>
            </a:r>
            <a:r>
              <a:rPr lang="en-US" sz="2400" dirty="0" smtClean="0"/>
              <a:t>patrols</a:t>
            </a:r>
          </a:p>
          <a:p>
            <a:r>
              <a:rPr lang="en-US" sz="2400" dirty="0"/>
              <a:t>NYPD executives use </a:t>
            </a:r>
            <a:r>
              <a:rPr lang="en-US" sz="2400" dirty="0" smtClean="0"/>
              <a:t>data </a:t>
            </a:r>
            <a:r>
              <a:rPr lang="en-US" sz="2400" dirty="0"/>
              <a:t>visualization </a:t>
            </a:r>
            <a:r>
              <a:rPr lang="en-US" sz="2400" dirty="0" smtClean="0"/>
              <a:t>to discuss </a:t>
            </a:r>
            <a:r>
              <a:rPr lang="en-US" sz="2400" dirty="0"/>
              <a:t>crime trends and patterns</a:t>
            </a:r>
          </a:p>
          <a:p>
            <a:r>
              <a:rPr lang="en-US" sz="2400" dirty="0" smtClean="0"/>
              <a:t>When</a:t>
            </a:r>
            <a:r>
              <a:rPr lang="en-US" sz="2400" dirty="0"/>
              <a:t> an officer responds to a 911 call</a:t>
            </a:r>
            <a:r>
              <a:rPr lang="en-US" sz="2400" dirty="0" smtClean="0"/>
              <a:t>, </a:t>
            </a:r>
            <a:r>
              <a:rPr lang="en-US" sz="2400" dirty="0"/>
              <a:t>DAS allows </a:t>
            </a:r>
            <a:r>
              <a:rPr lang="en-US" sz="2400" dirty="0" smtClean="0"/>
              <a:t>officer </a:t>
            </a:r>
            <a:r>
              <a:rPr lang="en-US" sz="2400" dirty="0"/>
              <a:t>to read records </a:t>
            </a:r>
            <a:r>
              <a:rPr lang="en-US" sz="2400" dirty="0" smtClean="0"/>
              <a:t>about propensity </a:t>
            </a:r>
            <a:r>
              <a:rPr lang="en-US" sz="2400" dirty="0"/>
              <a:t>for violence at that address</a:t>
            </a:r>
            <a:endParaRPr lang="en-US" sz="2400" dirty="0" smtClean="0"/>
          </a:p>
          <a:p>
            <a:r>
              <a:rPr lang="en-US" sz="2400" dirty="0" smtClean="0"/>
              <a:t>Revenue-sharing joint venture, designed by </a:t>
            </a:r>
            <a:r>
              <a:rPr lang="en-US" sz="2400" dirty="0"/>
              <a:t>Microsoft </a:t>
            </a:r>
            <a:r>
              <a:rPr lang="en-US" sz="2400" dirty="0" smtClean="0"/>
              <a:t>with NYPD input. NYPD spent ~ 40M developing </a:t>
            </a:r>
            <a:r>
              <a:rPr lang="en-US" sz="2400" dirty="0"/>
              <a:t>DAS, will receive </a:t>
            </a:r>
            <a:r>
              <a:rPr lang="en-US" sz="2400" dirty="0" smtClean="0"/>
              <a:t>30% revenues when </a:t>
            </a:r>
            <a:r>
              <a:rPr lang="en-US" sz="2400" dirty="0"/>
              <a:t>DAS </a:t>
            </a:r>
            <a:r>
              <a:rPr lang="en-US" sz="2400" dirty="0" smtClean="0"/>
              <a:t>sold </a:t>
            </a:r>
            <a:r>
              <a:rPr lang="en-US" sz="2400" dirty="0"/>
              <a:t>to other </a:t>
            </a:r>
            <a:r>
              <a:rPr lang="en-US" sz="2400" dirty="0" smtClean="0"/>
              <a:t>police agencies</a:t>
            </a:r>
          </a:p>
          <a:p>
            <a:r>
              <a:rPr lang="en-US" sz="2400" dirty="0"/>
              <a:t>S</a:t>
            </a:r>
            <a:r>
              <a:rPr lang="en-US" sz="2400" dirty="0" smtClean="0"/>
              <a:t>aving </a:t>
            </a:r>
            <a:r>
              <a:rPr lang="en-US" sz="2400" dirty="0"/>
              <a:t>at least $50 million per year through more efficient use of staff</a:t>
            </a:r>
            <a:endParaRPr lang="en-US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[2]</a:t>
            </a:r>
            <a:r>
              <a:rPr lang="en-US" dirty="0" smtClean="0"/>
              <a:t>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24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>
            <a:normAutofit/>
          </a:bodyPr>
          <a:lstStyle/>
          <a:p>
            <a:r>
              <a:rPr lang="en-US" dirty="0" smtClean="0"/>
              <a:t>COMPSTAT (LexisNexis Risk Solutions)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490" y="3207226"/>
            <a:ext cx="11199126" cy="259307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Crime Analytics and Mapping for police using </a:t>
            </a:r>
            <a:r>
              <a:rPr lang="en-US" sz="2400" dirty="0"/>
              <a:t>nationwide agency </a:t>
            </a:r>
            <a:r>
              <a:rPr lang="en-US" sz="2400" dirty="0" smtClean="0"/>
              <a:t>data</a:t>
            </a:r>
          </a:p>
          <a:p>
            <a:r>
              <a:rPr lang="en-US" sz="2400" dirty="0"/>
              <a:t>S</a:t>
            </a:r>
            <a:r>
              <a:rPr lang="en-US" sz="2400" dirty="0" smtClean="0"/>
              <a:t>ee </a:t>
            </a:r>
            <a:r>
              <a:rPr lang="en-US" sz="2400" dirty="0"/>
              <a:t>trends, identify hotspots, gain </a:t>
            </a:r>
            <a:r>
              <a:rPr lang="en-US" sz="2400" dirty="0" smtClean="0"/>
              <a:t>insights, schedule </a:t>
            </a:r>
            <a:r>
              <a:rPr lang="en-US" sz="2400" dirty="0"/>
              <a:t>automated </a:t>
            </a:r>
            <a:r>
              <a:rPr lang="en-US" sz="2400" dirty="0" smtClean="0"/>
              <a:t>reports</a:t>
            </a:r>
          </a:p>
          <a:p>
            <a:r>
              <a:rPr lang="en-US" sz="2400" dirty="0"/>
              <a:t>L</a:t>
            </a:r>
            <a:r>
              <a:rPr lang="en-US" sz="2400" dirty="0" smtClean="0"/>
              <a:t>ocate </a:t>
            </a:r>
            <a:r>
              <a:rPr lang="en-US" sz="2400" dirty="0"/>
              <a:t>a suspect </a:t>
            </a:r>
            <a:r>
              <a:rPr lang="en-US" sz="2400" dirty="0" smtClean="0"/>
              <a:t>node, identify and catch suspects (Newton, KS)</a:t>
            </a:r>
          </a:p>
          <a:p>
            <a:r>
              <a:rPr lang="en-US" sz="2400" dirty="0" smtClean="0"/>
              <a:t>Clear cases and </a:t>
            </a:r>
            <a:r>
              <a:rPr lang="en-US" sz="2400" dirty="0"/>
              <a:t>charge </a:t>
            </a:r>
            <a:r>
              <a:rPr lang="en-US" sz="2400" dirty="0" smtClean="0"/>
              <a:t>suspect for </a:t>
            </a:r>
            <a:r>
              <a:rPr lang="en-US" sz="2400" dirty="0"/>
              <a:t>additional </a:t>
            </a:r>
            <a:r>
              <a:rPr lang="en-US" sz="2400" dirty="0" smtClean="0"/>
              <a:t>burglaries (Douglas, CO)</a:t>
            </a:r>
          </a:p>
          <a:p>
            <a:r>
              <a:rPr lang="en-US" sz="2400" dirty="0" smtClean="0"/>
              <a:t>Community Crime Map: </a:t>
            </a:r>
            <a:r>
              <a:rPr lang="en-US" sz="2400" dirty="0" smtClean="0">
                <a:hlinkClick r:id="rId2"/>
              </a:rPr>
              <a:t>https</a:t>
            </a:r>
            <a:r>
              <a:rPr lang="en-US" sz="2400" dirty="0">
                <a:hlinkClick r:id="rId2"/>
              </a:rPr>
              <a:t>://communitycrimemap.com</a:t>
            </a:r>
            <a:r>
              <a:rPr lang="en-US" sz="2400" dirty="0" smtClean="0">
                <a:hlinkClick r:id="rId2"/>
              </a:rPr>
              <a:t>/</a:t>
            </a:r>
            <a:r>
              <a:rPr lang="en-US" sz="2400" dirty="0" smtClean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3"/>
              </a:rPr>
              <a:t>[1]</a:t>
            </a:r>
            <a:r>
              <a:rPr lang="en-US" dirty="0" smtClean="0"/>
              <a:t> [</a:t>
            </a:r>
            <a:r>
              <a:rPr lang="en-US" dirty="0" smtClean="0">
                <a:hlinkClick r:id="rId4"/>
              </a:rPr>
              <a:t>2</a:t>
            </a:r>
            <a:r>
              <a:rPr lang="en-US" dirty="0" smtClean="0"/>
              <a:t>] 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5821" t="33823" r="7202" b="35117"/>
          <a:stretch/>
        </p:blipFill>
        <p:spPr>
          <a:xfrm>
            <a:off x="749490" y="1064524"/>
            <a:ext cx="10604310" cy="212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46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55" y="365126"/>
            <a:ext cx="11300346" cy="822230"/>
          </a:xfrm>
        </p:spPr>
        <p:txBody>
          <a:bodyPr>
            <a:normAutofit fontScale="90000"/>
          </a:bodyPr>
          <a:lstStyle/>
          <a:p>
            <a:r>
              <a:rPr lang="en-US" dirty="0"/>
              <a:t>Hitachi Visualization Predictive Crime Analytics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 fontScale="92500"/>
          </a:bodyPr>
          <a:lstStyle/>
          <a:p>
            <a:r>
              <a:rPr lang="en-US" sz="2400" dirty="0" smtClean="0"/>
              <a:t>Variety </a:t>
            </a:r>
            <a:r>
              <a:rPr lang="en-US" sz="2400" dirty="0"/>
              <a:t>of data </a:t>
            </a:r>
            <a:r>
              <a:rPr lang="en-US" sz="2400" dirty="0" smtClean="0"/>
              <a:t>sources</a:t>
            </a:r>
            <a:r>
              <a:rPr lang="en-US" sz="2400" dirty="0"/>
              <a:t> </a:t>
            </a:r>
            <a:r>
              <a:rPr lang="en-US" sz="2400" dirty="0" smtClean="0"/>
              <a:t>like weather, </a:t>
            </a:r>
            <a:r>
              <a:rPr lang="en-US" sz="2400" dirty="0"/>
              <a:t>proximity to schools and subway stations, </a:t>
            </a:r>
            <a:r>
              <a:rPr lang="en-US" sz="2400" dirty="0" smtClean="0"/>
              <a:t>911 </a:t>
            </a:r>
            <a:r>
              <a:rPr lang="en-US" sz="2400" dirty="0"/>
              <a:t>calls, gunshot sensors, population movements</a:t>
            </a:r>
            <a:r>
              <a:rPr lang="en-US" sz="2400" dirty="0" smtClean="0"/>
              <a:t>, </a:t>
            </a:r>
            <a:r>
              <a:rPr lang="en-US" sz="2400" dirty="0"/>
              <a:t>previous crime </a:t>
            </a:r>
            <a:r>
              <a:rPr lang="en-US" sz="2400" dirty="0" smtClean="0"/>
              <a:t>statistics</a:t>
            </a:r>
          </a:p>
          <a:p>
            <a:r>
              <a:rPr lang="en-US" sz="2400" dirty="0" smtClean="0"/>
              <a:t>Uses R, </a:t>
            </a:r>
            <a:r>
              <a:rPr lang="en-US" sz="2400" dirty="0"/>
              <a:t>displays the results as </a:t>
            </a:r>
            <a:r>
              <a:rPr lang="en-US" sz="2400" dirty="0" smtClean="0"/>
              <a:t>colored </a:t>
            </a:r>
            <a:r>
              <a:rPr lang="en-US" sz="2400" dirty="0"/>
              <a:t>maps </a:t>
            </a:r>
            <a:r>
              <a:rPr lang="en-US" sz="2400" dirty="0" smtClean="0"/>
              <a:t>with </a:t>
            </a:r>
            <a:r>
              <a:rPr lang="en-US" sz="2400" dirty="0"/>
              <a:t>the intensity of </a:t>
            </a:r>
            <a:r>
              <a:rPr lang="en-US" sz="2400" dirty="0" smtClean="0"/>
              <a:t>crime indicators</a:t>
            </a:r>
          </a:p>
          <a:p>
            <a:r>
              <a:rPr lang="en-US" sz="2400" dirty="0" smtClean="0"/>
              <a:t>Defines </a:t>
            </a:r>
            <a:r>
              <a:rPr lang="en-US" sz="2400" dirty="0"/>
              <a:t>a location, down to </a:t>
            </a:r>
            <a:r>
              <a:rPr lang="en-US" sz="2400" dirty="0" smtClean="0"/>
              <a:t>200 m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, </a:t>
            </a:r>
            <a:r>
              <a:rPr lang="en-US" sz="2400" dirty="0"/>
              <a:t>and assign </a:t>
            </a:r>
            <a:r>
              <a:rPr lang="en-US" sz="2400" dirty="0" smtClean="0"/>
              <a:t>crime threat </a:t>
            </a:r>
            <a:r>
              <a:rPr lang="en-US" sz="2400" dirty="0"/>
              <a:t>from 0 to 100</a:t>
            </a:r>
            <a:r>
              <a:rPr lang="en-US" sz="2400" dirty="0" smtClean="0"/>
              <a:t>%</a:t>
            </a:r>
          </a:p>
          <a:p>
            <a:r>
              <a:rPr lang="en-US" sz="2400" dirty="0"/>
              <a:t>Analysis </a:t>
            </a:r>
            <a:r>
              <a:rPr lang="en-US" sz="2400" dirty="0" smtClean="0"/>
              <a:t>of </a:t>
            </a:r>
            <a:r>
              <a:rPr lang="en-US" sz="2400" dirty="0"/>
              <a:t>social networks </a:t>
            </a:r>
            <a:r>
              <a:rPr lang="en-US" sz="2400" dirty="0" smtClean="0"/>
              <a:t>is important: gangs </a:t>
            </a:r>
            <a:r>
              <a:rPr lang="en-US" sz="2400" dirty="0"/>
              <a:t>use </a:t>
            </a:r>
            <a:r>
              <a:rPr lang="en-US" sz="2400" dirty="0" smtClean="0"/>
              <a:t>jargon </a:t>
            </a:r>
            <a:r>
              <a:rPr lang="en-US" sz="2400" dirty="0"/>
              <a:t>on </a:t>
            </a:r>
            <a:r>
              <a:rPr lang="en-US" sz="2400" dirty="0" smtClean="0"/>
              <a:t>to </a:t>
            </a:r>
            <a:r>
              <a:rPr lang="en-US" sz="2400" dirty="0"/>
              <a:t>plan </a:t>
            </a:r>
            <a:r>
              <a:rPr lang="en-US" sz="2400" dirty="0" smtClean="0"/>
              <a:t>activities </a:t>
            </a:r>
            <a:r>
              <a:rPr lang="en-US" sz="2400" dirty="0"/>
              <a:t>and </a:t>
            </a:r>
            <a:r>
              <a:rPr lang="en-US" sz="2400" dirty="0" smtClean="0"/>
              <a:t>algorithm </a:t>
            </a:r>
            <a:r>
              <a:rPr lang="en-US" sz="2400" dirty="0"/>
              <a:t>can detect </a:t>
            </a:r>
            <a:r>
              <a:rPr lang="en-US" sz="2400" dirty="0" smtClean="0"/>
              <a:t>abnormal term </a:t>
            </a:r>
            <a:r>
              <a:rPr lang="en-US" sz="2400" dirty="0"/>
              <a:t>used intensively in a given </a:t>
            </a:r>
            <a:r>
              <a:rPr lang="en-US" sz="2400" dirty="0" smtClean="0"/>
              <a:t>area</a:t>
            </a:r>
          </a:p>
          <a:p>
            <a:r>
              <a:rPr lang="en-US" sz="2400" dirty="0" smtClean="0"/>
              <a:t>Some </a:t>
            </a:r>
            <a:r>
              <a:rPr lang="en-US" sz="2400" dirty="0"/>
              <a:t>cities taking </a:t>
            </a:r>
            <a:r>
              <a:rPr lang="en-US" sz="2400" dirty="0" smtClean="0"/>
              <a:t>in </a:t>
            </a:r>
            <a:r>
              <a:rPr lang="en-US" sz="2400" dirty="0"/>
              <a:t>pilot </a:t>
            </a:r>
            <a:r>
              <a:rPr lang="en-US" sz="2400" dirty="0" smtClean="0"/>
              <a:t>program </a:t>
            </a:r>
            <a:r>
              <a:rPr lang="en-US" sz="2400" dirty="0"/>
              <a:t>intend to </a:t>
            </a:r>
            <a:r>
              <a:rPr lang="en-US" sz="2400" dirty="0" smtClean="0"/>
              <a:t>give </a:t>
            </a:r>
            <a:r>
              <a:rPr lang="en-US" sz="2400" dirty="0"/>
              <a:t>predictions </a:t>
            </a:r>
            <a:r>
              <a:rPr lang="en-US" sz="2400" dirty="0" smtClean="0"/>
              <a:t>to </a:t>
            </a:r>
            <a:r>
              <a:rPr lang="en-US" sz="2400" dirty="0"/>
              <a:t>the police, </a:t>
            </a:r>
            <a:r>
              <a:rPr lang="en-US" sz="2400" dirty="0" smtClean="0"/>
              <a:t>so </a:t>
            </a:r>
            <a:r>
              <a:rPr lang="en-US" sz="2400" dirty="0"/>
              <a:t>officers can be dispatched </a:t>
            </a:r>
            <a:r>
              <a:rPr lang="en-US" sz="2400" dirty="0" smtClean="0"/>
              <a:t>to </a:t>
            </a:r>
            <a:r>
              <a:rPr lang="en-US" sz="2400" dirty="0"/>
              <a:t>risk areas. Other cities plan to reveal </a:t>
            </a:r>
            <a:r>
              <a:rPr lang="en-US" sz="2400" dirty="0" smtClean="0"/>
              <a:t>predictions on </a:t>
            </a:r>
            <a:r>
              <a:rPr lang="en-US" sz="2400" dirty="0"/>
              <a:t>completion of the </a:t>
            </a:r>
            <a:r>
              <a:rPr lang="en-US" sz="2400" dirty="0" smtClean="0"/>
              <a:t>pilot to compare </a:t>
            </a:r>
            <a:r>
              <a:rPr lang="en-US" sz="2400" dirty="0"/>
              <a:t>with actual crime </a:t>
            </a:r>
            <a:r>
              <a:rPr lang="en-US" sz="2400" dirty="0" smtClean="0"/>
              <a:t>statistics over </a:t>
            </a:r>
            <a:r>
              <a:rPr lang="en-US" sz="2400" dirty="0"/>
              <a:t>the period</a:t>
            </a:r>
            <a:endParaRPr lang="en-US" sz="2400" dirty="0" smtClean="0"/>
          </a:p>
          <a:p>
            <a:endParaRPr lang="en-US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50376" y="6182437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3"/>
              </a:rPr>
              <a:t>[1]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[2]</a:t>
            </a:r>
            <a:r>
              <a:rPr lang="en-US" dirty="0" smtClean="0"/>
              <a:t> </a:t>
            </a:r>
            <a:r>
              <a:rPr lang="en-US" dirty="0" smtClean="0">
                <a:hlinkClick r:id="rId5"/>
              </a:rPr>
              <a:t>[3]</a:t>
            </a:r>
            <a:r>
              <a:rPr lang="en-US" dirty="0" smtClean="0"/>
              <a:t>  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5426950"/>
              </p:ext>
            </p:extLst>
          </p:nvPr>
        </p:nvGraphicFramePr>
        <p:xfrm>
          <a:off x="3022980" y="598134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Acrobat Document" showAsIcon="1" r:id="rId6" imgW="914400" imgH="771480" progId="AcroExch.Document.DC">
                  <p:embed/>
                </p:oleObj>
              </mc:Choice>
              <mc:Fallback>
                <p:oleObj name="Acrobat Document" showAsIcon="1" r:id="rId6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22980" y="598134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523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>
            <a:normAutofit/>
          </a:bodyPr>
          <a:lstStyle/>
          <a:p>
            <a:r>
              <a:rPr lang="en-US" dirty="0" err="1" smtClean="0"/>
              <a:t>Precobs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540" y="1050878"/>
            <a:ext cx="11199126" cy="513155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F</a:t>
            </a:r>
            <a:r>
              <a:rPr lang="en-US" sz="2400" dirty="0" smtClean="0"/>
              <a:t>ocuses </a:t>
            </a:r>
            <a:r>
              <a:rPr lang="en-US" sz="2400" dirty="0"/>
              <a:t>on </a:t>
            </a:r>
            <a:r>
              <a:rPr lang="en-US" sz="2400" dirty="0" smtClean="0"/>
              <a:t>“near </a:t>
            </a:r>
            <a:r>
              <a:rPr lang="en-US" sz="2400" dirty="0"/>
              <a:t>repeat crimes</a:t>
            </a:r>
            <a:r>
              <a:rPr lang="en-US" sz="2400" dirty="0" smtClean="0"/>
              <a:t>”: frequently </a:t>
            </a:r>
            <a:r>
              <a:rPr lang="en-US" sz="2400" dirty="0"/>
              <a:t>repeated within </a:t>
            </a:r>
            <a:r>
              <a:rPr lang="en-US" sz="2400" dirty="0" smtClean="0"/>
              <a:t>3 </a:t>
            </a:r>
            <a:r>
              <a:rPr lang="en-US" sz="2400" dirty="0"/>
              <a:t>days in a close </a:t>
            </a:r>
            <a:r>
              <a:rPr lang="en-US" sz="2400" dirty="0" smtClean="0"/>
              <a:t>proximity (typical </a:t>
            </a:r>
            <a:r>
              <a:rPr lang="en-US" sz="2400" dirty="0"/>
              <a:t>are burglary, </a:t>
            </a:r>
            <a:r>
              <a:rPr lang="en-US" sz="2400" dirty="0" smtClean="0"/>
              <a:t>robbery </a:t>
            </a:r>
            <a:r>
              <a:rPr lang="en-US" sz="2400" dirty="0"/>
              <a:t>and motor vehicle </a:t>
            </a:r>
            <a:r>
              <a:rPr lang="en-US" sz="2400" dirty="0" smtClean="0"/>
              <a:t>theft)</a:t>
            </a:r>
          </a:p>
          <a:p>
            <a:r>
              <a:rPr lang="en-US" sz="2400" dirty="0" smtClean="0"/>
              <a:t>Analyses radius </a:t>
            </a:r>
            <a:r>
              <a:rPr lang="en-US" sz="2400" dirty="0"/>
              <a:t>of </a:t>
            </a:r>
            <a:r>
              <a:rPr lang="en-US" sz="2400" dirty="0" smtClean="0"/>
              <a:t>250 m in time </a:t>
            </a:r>
            <a:r>
              <a:rPr lang="en-US" sz="2400" dirty="0"/>
              <a:t>window of between 24 </a:t>
            </a:r>
            <a:r>
              <a:rPr lang="en-US" sz="2400" dirty="0" err="1" smtClean="0"/>
              <a:t>hrs</a:t>
            </a:r>
            <a:r>
              <a:rPr lang="en-US" sz="2400" dirty="0" smtClean="0"/>
              <a:t> </a:t>
            </a:r>
            <a:r>
              <a:rPr lang="en-US" sz="2400" dirty="0"/>
              <a:t>and 7 days</a:t>
            </a:r>
            <a:endParaRPr lang="en-US" sz="2400" dirty="0" smtClean="0"/>
          </a:p>
          <a:p>
            <a:r>
              <a:rPr lang="en-US" sz="2400" dirty="0"/>
              <a:t>U</a:t>
            </a:r>
            <a:r>
              <a:rPr lang="en-US" sz="2400" dirty="0" smtClean="0"/>
              <a:t>ses </a:t>
            </a:r>
            <a:r>
              <a:rPr lang="en-US" sz="2400" dirty="0"/>
              <a:t>more specific data about past burglaries, such as the kind of items that were stolen and the way the burglar entered a </a:t>
            </a:r>
            <a:r>
              <a:rPr lang="en-US" sz="2400" dirty="0" smtClean="0"/>
              <a:t>house</a:t>
            </a:r>
          </a:p>
          <a:p>
            <a:r>
              <a:rPr lang="en-US" sz="2400" i="1" dirty="0"/>
              <a:t>B</a:t>
            </a:r>
            <a:r>
              <a:rPr lang="en-US" sz="2400" i="1" dirty="0" smtClean="0"/>
              <a:t>urglary </a:t>
            </a:r>
            <a:r>
              <a:rPr lang="en-US" sz="2400" i="1" dirty="0"/>
              <a:t>event is </a:t>
            </a:r>
            <a:r>
              <a:rPr lang="en-US" sz="2400" i="1" dirty="0" smtClean="0"/>
              <a:t>predictor </a:t>
            </a:r>
            <a:r>
              <a:rPr lang="en-US" sz="2400" i="1" dirty="0"/>
              <a:t>of significantly elevated rates of burglary within 1–2 months and within </a:t>
            </a:r>
            <a:r>
              <a:rPr lang="en-US" sz="2400" i="1" dirty="0" smtClean="0"/>
              <a:t>up </a:t>
            </a:r>
            <a:r>
              <a:rPr lang="en-US" sz="2400" i="1" dirty="0"/>
              <a:t>to 300–400 </a:t>
            </a:r>
            <a:r>
              <a:rPr lang="en-US" sz="2400" i="1" dirty="0" smtClean="0"/>
              <a:t>m </a:t>
            </a:r>
            <a:r>
              <a:rPr lang="en-US" sz="2400" i="1" dirty="0"/>
              <a:t>of a burgled </a:t>
            </a:r>
            <a:r>
              <a:rPr lang="en-US" sz="2400" i="1" dirty="0" smtClean="0"/>
              <a:t>home</a:t>
            </a:r>
          </a:p>
          <a:p>
            <a:r>
              <a:rPr lang="en-US" sz="2400" dirty="0" smtClean="0"/>
              <a:t>If </a:t>
            </a:r>
            <a:r>
              <a:rPr lang="en-US" sz="2400" dirty="0"/>
              <a:t>certain trigger criteria </a:t>
            </a:r>
            <a:r>
              <a:rPr lang="en-US" sz="2400" dirty="0" smtClean="0"/>
              <a:t>(e.g. site, modus operandi, stolen items) are </a:t>
            </a:r>
            <a:r>
              <a:rPr lang="en-US" sz="2400" dirty="0"/>
              <a:t>fulfilled, </a:t>
            </a:r>
            <a:r>
              <a:rPr lang="en-US" sz="2400" dirty="0" smtClean="0"/>
              <a:t>crime classified as potential </a:t>
            </a:r>
            <a:r>
              <a:rPr lang="en-US" sz="2400" dirty="0"/>
              <a:t>near </a:t>
            </a:r>
            <a:r>
              <a:rPr lang="en-US" sz="2400" dirty="0" smtClean="0"/>
              <a:t>repeat</a:t>
            </a:r>
          </a:p>
          <a:p>
            <a:r>
              <a:rPr lang="en-US" sz="2400" dirty="0" smtClean="0"/>
              <a:t>Anti-triggers </a:t>
            </a:r>
            <a:r>
              <a:rPr lang="en-US" sz="2400" dirty="0"/>
              <a:t>prevents </a:t>
            </a:r>
            <a:r>
              <a:rPr lang="en-US" sz="2400" dirty="0" smtClean="0"/>
              <a:t>near </a:t>
            </a:r>
            <a:r>
              <a:rPr lang="en-US" sz="2400" dirty="0"/>
              <a:t>repeat </a:t>
            </a:r>
            <a:r>
              <a:rPr lang="en-US" sz="2400" dirty="0" smtClean="0"/>
              <a:t>alerts.</a:t>
            </a:r>
            <a:r>
              <a:rPr lang="en-US" sz="2400" baseline="30000" dirty="0"/>
              <a:t> </a:t>
            </a:r>
            <a:r>
              <a:rPr lang="en-US" sz="2400" dirty="0" smtClean="0"/>
              <a:t>E.g. </a:t>
            </a:r>
            <a:r>
              <a:rPr lang="en-US" sz="2400" dirty="0"/>
              <a:t>intentional breaking of window </a:t>
            </a:r>
            <a:r>
              <a:rPr lang="en-US" sz="2400" dirty="0" smtClean="0"/>
              <a:t>indicates non-professional which lowers likelihood</a:t>
            </a:r>
          </a:p>
          <a:p>
            <a:r>
              <a:rPr lang="en-US" sz="2400" dirty="0"/>
              <a:t>Police in Aargau, </a:t>
            </a:r>
            <a:r>
              <a:rPr lang="en-US" sz="2400" dirty="0" smtClean="0"/>
              <a:t>SWI uses </a:t>
            </a:r>
            <a:r>
              <a:rPr lang="en-US" sz="2400" dirty="0" err="1" smtClean="0"/>
              <a:t>KaPo</a:t>
            </a:r>
            <a:r>
              <a:rPr lang="en-US" sz="2400" dirty="0"/>
              <a:t> </a:t>
            </a:r>
            <a:r>
              <a:rPr lang="en-US" sz="2400" dirty="0" smtClean="0"/>
              <a:t>app </a:t>
            </a:r>
            <a:r>
              <a:rPr lang="en-US" sz="2400" dirty="0"/>
              <a:t>to publish </a:t>
            </a:r>
            <a:r>
              <a:rPr lang="en-US" sz="2400" dirty="0" smtClean="0"/>
              <a:t>some </a:t>
            </a:r>
            <a:r>
              <a:rPr lang="en-US" sz="2400" dirty="0" err="1" smtClean="0"/>
              <a:t>Precobs</a:t>
            </a:r>
            <a:r>
              <a:rPr lang="en-US" sz="2400" dirty="0" smtClean="0"/>
              <a:t> </a:t>
            </a:r>
            <a:r>
              <a:rPr lang="en-US" sz="2400" dirty="0"/>
              <a:t>alerts</a:t>
            </a:r>
            <a:endParaRPr lang="en-US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77672" y="6182437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[2]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24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>
            <a:normAutofit/>
          </a:bodyPr>
          <a:lstStyle/>
          <a:p>
            <a:r>
              <a:rPr lang="en-US" dirty="0"/>
              <a:t>Motorola Command Central Predictive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378424"/>
            <a:ext cx="11199126" cy="4804013"/>
          </a:xfrm>
        </p:spPr>
        <p:txBody>
          <a:bodyPr>
            <a:normAutofit/>
          </a:bodyPr>
          <a:lstStyle/>
          <a:p>
            <a:r>
              <a:rPr lang="en-US" sz="2400" dirty="0"/>
              <a:t>U</a:t>
            </a:r>
            <a:r>
              <a:rPr lang="en-US" sz="2400" dirty="0" smtClean="0"/>
              <a:t>ses agency’s records </a:t>
            </a:r>
            <a:r>
              <a:rPr lang="en-US" sz="2400" dirty="0"/>
              <a:t>management system (RMS</a:t>
            </a:r>
            <a:r>
              <a:rPr lang="en-US" sz="2400" dirty="0" smtClean="0"/>
              <a:t>). Predictions based on location, time </a:t>
            </a:r>
            <a:r>
              <a:rPr lang="en-US" sz="2400" dirty="0"/>
              <a:t>of </a:t>
            </a:r>
            <a:r>
              <a:rPr lang="en-US" sz="2400" dirty="0" smtClean="0"/>
              <a:t>crime, historical </a:t>
            </a:r>
            <a:r>
              <a:rPr lang="en-US" sz="2400" dirty="0"/>
              <a:t>crime </a:t>
            </a:r>
            <a:r>
              <a:rPr lang="en-US" sz="2400" dirty="0" smtClean="0"/>
              <a:t>patterns, interaction </a:t>
            </a:r>
            <a:r>
              <a:rPr lang="en-US" sz="2400" dirty="0"/>
              <a:t>of </a:t>
            </a:r>
            <a:r>
              <a:rPr lang="en-US" sz="2400" dirty="0" smtClean="0"/>
              <a:t>crimes</a:t>
            </a:r>
          </a:p>
          <a:p>
            <a:r>
              <a:rPr lang="en-US" sz="2400" dirty="0"/>
              <a:t>Each </a:t>
            </a:r>
            <a:r>
              <a:rPr lang="en-US" sz="2400" dirty="0" smtClean="0"/>
              <a:t>box (500 </a:t>
            </a:r>
            <a:r>
              <a:rPr lang="en-US" sz="2400" dirty="0" err="1" smtClean="0"/>
              <a:t>ft</a:t>
            </a:r>
            <a:r>
              <a:rPr lang="en-US" sz="2400" dirty="0" smtClean="0"/>
              <a:t> x 500 </a:t>
            </a:r>
            <a:r>
              <a:rPr lang="en-US" sz="2400" dirty="0" err="1" smtClean="0"/>
              <a:t>ft</a:t>
            </a:r>
            <a:r>
              <a:rPr lang="en-US" sz="2400" smtClean="0"/>
              <a:t>) </a:t>
            </a:r>
            <a:r>
              <a:rPr lang="en-US" sz="2400" dirty="0"/>
              <a:t>is assigned </a:t>
            </a:r>
            <a:r>
              <a:rPr lang="en-US" sz="2400"/>
              <a:t>a </a:t>
            </a:r>
            <a:r>
              <a:rPr lang="en-US" sz="2400" smtClean="0"/>
              <a:t>priority </a:t>
            </a:r>
            <a:r>
              <a:rPr lang="en-US" sz="2400" dirty="0"/>
              <a:t>(1, 2, or </a:t>
            </a:r>
            <a:r>
              <a:rPr lang="en-US" sz="2400"/>
              <a:t>3</a:t>
            </a:r>
            <a:r>
              <a:rPr lang="en-US" sz="2400" smtClean="0"/>
              <a:t>)</a:t>
            </a:r>
            <a:endParaRPr lang="en-US" sz="2400" dirty="0" smtClean="0"/>
          </a:p>
          <a:p>
            <a:r>
              <a:rPr lang="en-US" sz="2400" dirty="0" smtClean="0"/>
              <a:t>Accessible </a:t>
            </a:r>
            <a:r>
              <a:rPr lang="en-US" sz="2400" dirty="0"/>
              <a:t>from any mobile device, this cloud based solution claims to accurately predict 30% of next day crime locations and </a:t>
            </a:r>
            <a:r>
              <a:rPr lang="en-US" sz="2400" dirty="0" smtClean="0"/>
              <a:t>types</a:t>
            </a:r>
          </a:p>
          <a:p>
            <a:r>
              <a:rPr lang="en-US" sz="2400" dirty="0"/>
              <a:t>St Louis Police Department now uses this system</a:t>
            </a:r>
            <a:endParaRPr lang="en-US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[2</a:t>
            </a:r>
            <a:r>
              <a:rPr lang="en-US" dirty="0" smtClean="0">
                <a:hlinkClick r:id="rId3"/>
              </a:rPr>
              <a:t>]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[3]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59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>
            <a:normAutofit/>
          </a:bodyPr>
          <a:lstStyle/>
          <a:p>
            <a:r>
              <a:rPr lang="en-US" dirty="0" err="1" smtClean="0"/>
              <a:t>KeyCrime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Captures </a:t>
            </a:r>
            <a:r>
              <a:rPr lang="en-US" sz="2400" dirty="0"/>
              <a:t>each bit of </a:t>
            </a:r>
            <a:r>
              <a:rPr lang="en-US" sz="2400" dirty="0" smtClean="0"/>
              <a:t>information </a:t>
            </a:r>
            <a:r>
              <a:rPr lang="en-US" sz="2400" dirty="0"/>
              <a:t>about </a:t>
            </a:r>
            <a:r>
              <a:rPr lang="en-US" sz="2400" dirty="0" smtClean="0"/>
              <a:t>crime scene: location</a:t>
            </a:r>
            <a:r>
              <a:rPr lang="en-US" sz="2400" dirty="0"/>
              <a:t>, </a:t>
            </a:r>
            <a:r>
              <a:rPr lang="en-US" sz="2400" dirty="0" smtClean="0"/>
              <a:t>suspect </a:t>
            </a:r>
            <a:r>
              <a:rPr lang="en-US" sz="2400" dirty="0"/>
              <a:t>physical attributes, </a:t>
            </a:r>
            <a:r>
              <a:rPr lang="en-US" sz="2400" dirty="0" smtClean="0"/>
              <a:t>weapon </a:t>
            </a:r>
            <a:r>
              <a:rPr lang="en-US" sz="2400" dirty="0"/>
              <a:t>and crime </a:t>
            </a:r>
            <a:r>
              <a:rPr lang="en-US" sz="2400" dirty="0" smtClean="0"/>
              <a:t>vehicle details</a:t>
            </a:r>
            <a:r>
              <a:rPr lang="en-US" sz="2400" dirty="0"/>
              <a:t>, police reports, victim narratives, visual </a:t>
            </a:r>
            <a:r>
              <a:rPr lang="en-US" sz="2400" dirty="0" smtClean="0"/>
              <a:t>evidence </a:t>
            </a:r>
            <a:r>
              <a:rPr lang="en-US" sz="2400" dirty="0"/>
              <a:t>to build predictive criminal </a:t>
            </a:r>
            <a:r>
              <a:rPr lang="en-US" sz="2400" dirty="0" smtClean="0"/>
              <a:t>strategies</a:t>
            </a:r>
          </a:p>
          <a:p>
            <a:r>
              <a:rPr lang="en-US" sz="2400" dirty="0" smtClean="0"/>
              <a:t>Output </a:t>
            </a:r>
            <a:r>
              <a:rPr lang="en-US" sz="2400" dirty="0"/>
              <a:t>is </a:t>
            </a:r>
            <a:r>
              <a:rPr lang="en-US" sz="2400" dirty="0" smtClean="0"/>
              <a:t>report </a:t>
            </a:r>
            <a:r>
              <a:rPr lang="en-US" sz="2400" dirty="0"/>
              <a:t>that contains suspect future target profiles, physical attributes</a:t>
            </a:r>
            <a:r>
              <a:rPr lang="en-US" sz="2400" dirty="0" smtClean="0"/>
              <a:t>, </a:t>
            </a:r>
            <a:r>
              <a:rPr lang="en-US" sz="2400" dirty="0"/>
              <a:t>modus operandi, possible transportation he might </a:t>
            </a:r>
            <a:r>
              <a:rPr lang="en-US" sz="2400" dirty="0" smtClean="0"/>
              <a:t>use, </a:t>
            </a:r>
            <a:r>
              <a:rPr lang="en-US" sz="2400" dirty="0"/>
              <a:t>date and time range predictions</a:t>
            </a:r>
            <a:endParaRPr lang="en-US" sz="2400" dirty="0" smtClean="0"/>
          </a:p>
          <a:p>
            <a:r>
              <a:rPr lang="en-US" sz="2400" dirty="0" smtClean="0"/>
              <a:t>Milan </a:t>
            </a:r>
            <a:r>
              <a:rPr lang="en-US" sz="2400" dirty="0"/>
              <a:t>Police Department uses </a:t>
            </a:r>
            <a:r>
              <a:rPr lang="en-US" sz="2400" dirty="0" smtClean="0"/>
              <a:t>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</a:t>
            </a:r>
            <a:r>
              <a:rPr lang="en-US" dirty="0" smtClean="0">
                <a:hlinkClick r:id="rId2"/>
              </a:rPr>
              <a:t>]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[2]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87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>
            <a:normAutofit/>
          </a:bodyPr>
          <a:lstStyle/>
          <a:p>
            <a:r>
              <a:rPr lang="en-US" dirty="0" smtClean="0"/>
              <a:t>Series Finder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Cambridge </a:t>
            </a:r>
            <a:r>
              <a:rPr lang="en-US" sz="2400" dirty="0"/>
              <a:t>Police </a:t>
            </a:r>
            <a:r>
              <a:rPr lang="en-US" sz="2400" dirty="0" smtClean="0"/>
              <a:t>Department </a:t>
            </a:r>
            <a:r>
              <a:rPr lang="en-US" sz="2400" dirty="0"/>
              <a:t>and </a:t>
            </a:r>
            <a:r>
              <a:rPr lang="en-US" sz="2400" dirty="0" smtClean="0"/>
              <a:t>MIT worked </a:t>
            </a:r>
            <a:r>
              <a:rPr lang="en-US" sz="2400" dirty="0"/>
              <a:t>to develop a modus operandi constructive model for crime </a:t>
            </a:r>
            <a:r>
              <a:rPr lang="en-US" sz="2400" dirty="0" smtClean="0"/>
              <a:t>offenders</a:t>
            </a:r>
          </a:p>
          <a:p>
            <a:r>
              <a:rPr lang="en-US" sz="2400" dirty="0" smtClean="0"/>
              <a:t>Analyze </a:t>
            </a:r>
            <a:r>
              <a:rPr lang="en-US" sz="2400" dirty="0"/>
              <a:t>historical data on break-ins (door type, week day, property and neighborhood characteristics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Successfully identified </a:t>
            </a:r>
            <a:r>
              <a:rPr lang="en-US" sz="2400" dirty="0"/>
              <a:t>several previous crimes, undetected by the local police, with identical crime </a:t>
            </a:r>
            <a:r>
              <a:rPr lang="en-US" sz="2400" dirty="0" smtClean="0"/>
              <a:t>pattern</a:t>
            </a:r>
          </a:p>
          <a:p>
            <a:r>
              <a:rPr lang="en-US" sz="2400" dirty="0" smtClean="0"/>
              <a:t>Narrowed down suspects to help solve burglaries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[2]</a:t>
            </a:r>
            <a:r>
              <a:rPr lang="en-US" dirty="0" smtClean="0"/>
              <a:t>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793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smtClean="0"/>
              <a:t>Cloud Walk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364776"/>
            <a:ext cx="11199126" cy="481766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Tries </a:t>
            </a:r>
            <a:r>
              <a:rPr lang="en-US" sz="2400" dirty="0"/>
              <a:t>to </a:t>
            </a:r>
            <a:r>
              <a:rPr lang="en-US" sz="2400" dirty="0" smtClean="0"/>
              <a:t>predict </a:t>
            </a:r>
            <a:r>
              <a:rPr lang="en-US" sz="2400" dirty="0"/>
              <a:t>if an individual will commit a crime before it </a:t>
            </a:r>
            <a:r>
              <a:rPr lang="en-US" sz="2400" dirty="0" smtClean="0"/>
              <a:t>happens</a:t>
            </a:r>
          </a:p>
          <a:p>
            <a:r>
              <a:rPr lang="en-US" sz="2400" dirty="0" smtClean="0"/>
              <a:t>Detects suspicious </a:t>
            </a:r>
            <a:r>
              <a:rPr lang="en-US" sz="2400" dirty="0"/>
              <a:t>changes in </a:t>
            </a:r>
            <a:r>
              <a:rPr lang="en-US" sz="2400" dirty="0" smtClean="0"/>
              <a:t>behavior </a:t>
            </a:r>
            <a:r>
              <a:rPr lang="en-US" sz="2400" dirty="0"/>
              <a:t>or unusual </a:t>
            </a:r>
            <a:r>
              <a:rPr lang="en-US" sz="2400" dirty="0" smtClean="0"/>
              <a:t>movements, tracks person </a:t>
            </a:r>
            <a:r>
              <a:rPr lang="en-US" sz="2400" dirty="0"/>
              <a:t>over </a:t>
            </a:r>
            <a:r>
              <a:rPr lang="en-US" sz="2400" dirty="0" smtClean="0"/>
              <a:t>time</a:t>
            </a:r>
          </a:p>
          <a:p>
            <a:r>
              <a:rPr lang="en-US" sz="2400" dirty="0"/>
              <a:t>No case studies or video demonstrations </a:t>
            </a:r>
            <a:r>
              <a:rPr lang="en-US" sz="2400" dirty="0" smtClean="0"/>
              <a:t>within </a:t>
            </a:r>
            <a:r>
              <a:rPr lang="en-US" sz="2400" dirty="0"/>
              <a:t>law enforcement could be found</a:t>
            </a:r>
            <a:endParaRPr lang="en-US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76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smtClean="0"/>
              <a:t>Law Enforcements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From surveys of police offers:</a:t>
            </a:r>
          </a:p>
          <a:p>
            <a:r>
              <a:rPr lang="en-US" sz="2400" dirty="0" smtClean="0"/>
              <a:t>They want </a:t>
            </a:r>
            <a:r>
              <a:rPr lang="en-US" sz="2400" dirty="0"/>
              <a:t>to improve response to and investigation of gun </a:t>
            </a:r>
            <a:r>
              <a:rPr lang="en-US" sz="2400" dirty="0" smtClean="0"/>
              <a:t>shots</a:t>
            </a:r>
          </a:p>
          <a:p>
            <a:r>
              <a:rPr lang="en-US" sz="2400" dirty="0"/>
              <a:t>When </a:t>
            </a:r>
            <a:r>
              <a:rPr lang="en-US" sz="2400" dirty="0" smtClean="0"/>
              <a:t>911 </a:t>
            </a:r>
            <a:r>
              <a:rPr lang="en-US" sz="2400" dirty="0"/>
              <a:t>is </a:t>
            </a:r>
            <a:r>
              <a:rPr lang="en-US" sz="2400" dirty="0" smtClean="0"/>
              <a:t>called, </a:t>
            </a:r>
            <a:r>
              <a:rPr lang="en-US" sz="2400" dirty="0"/>
              <a:t>police </a:t>
            </a:r>
            <a:r>
              <a:rPr lang="en-US" sz="2400" dirty="0" smtClean="0"/>
              <a:t>don’t </a:t>
            </a:r>
            <a:r>
              <a:rPr lang="en-US" sz="2400" dirty="0"/>
              <a:t>always get </a:t>
            </a:r>
            <a:r>
              <a:rPr lang="en-US" sz="2400" dirty="0" smtClean="0"/>
              <a:t>the pinpointed </a:t>
            </a:r>
            <a:r>
              <a:rPr lang="en-US" sz="2400" dirty="0"/>
              <a:t>location </a:t>
            </a:r>
            <a:r>
              <a:rPr lang="en-US" sz="2400" dirty="0" smtClean="0"/>
              <a:t>necessary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, </a:t>
            </a:r>
            <a:r>
              <a:rPr lang="en-US" dirty="0" smtClean="0">
                <a:hlinkClick r:id="rId3"/>
              </a:rPr>
              <a:t>[2]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24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smtClean="0"/>
              <a:t>Intel for Missing Children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Help </a:t>
            </a:r>
            <a:r>
              <a:rPr lang="en-US" sz="2400" dirty="0"/>
              <a:t>the </a:t>
            </a:r>
            <a:r>
              <a:rPr lang="en-US" sz="2400" dirty="0" smtClean="0"/>
              <a:t>non-profit</a:t>
            </a:r>
            <a:r>
              <a:rPr lang="en-US" sz="2400" dirty="0"/>
              <a:t> National Center for Missing and Exploited Children (NCMEC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The </a:t>
            </a:r>
            <a:r>
              <a:rPr lang="en-US" sz="2400" dirty="0"/>
              <a:t>organization </a:t>
            </a:r>
            <a:r>
              <a:rPr lang="en-US" sz="2400" dirty="0" smtClean="0"/>
              <a:t>receives </a:t>
            </a:r>
            <a:r>
              <a:rPr lang="en-US" sz="2400" dirty="0"/>
              <a:t>over 8.2 million tips </a:t>
            </a:r>
            <a:r>
              <a:rPr lang="en-US" sz="2400" dirty="0" smtClean="0"/>
              <a:t>by </a:t>
            </a:r>
            <a:r>
              <a:rPr lang="en-US" sz="2400" dirty="0"/>
              <a:t>phone, text, </a:t>
            </a:r>
            <a:r>
              <a:rPr lang="en-US" sz="2400" dirty="0" smtClean="0"/>
              <a:t>email, online portal</a:t>
            </a:r>
          </a:p>
          <a:p>
            <a:r>
              <a:rPr lang="en-US" sz="2400" dirty="0" smtClean="0"/>
              <a:t>Easily </a:t>
            </a:r>
            <a:r>
              <a:rPr lang="en-US" sz="2400" dirty="0"/>
              <a:t>examine and further organize </a:t>
            </a:r>
            <a:r>
              <a:rPr lang="en-US" sz="2400" dirty="0" smtClean="0"/>
              <a:t>data: </a:t>
            </a:r>
            <a:r>
              <a:rPr lang="en-US" sz="2400" dirty="0"/>
              <a:t>categorizes, organizes and prioritizes </a:t>
            </a:r>
            <a:r>
              <a:rPr lang="en-US" sz="2400" dirty="0" smtClean="0"/>
              <a:t>tips</a:t>
            </a:r>
          </a:p>
          <a:p>
            <a:r>
              <a:rPr lang="en-US" sz="2400" dirty="0" smtClean="0"/>
              <a:t>Computer </a:t>
            </a:r>
            <a:r>
              <a:rPr lang="en-US" sz="2400" dirty="0"/>
              <a:t>vision to recognize </a:t>
            </a:r>
            <a:r>
              <a:rPr lang="en-US" sz="2400" dirty="0" smtClean="0"/>
              <a:t>connections </a:t>
            </a:r>
            <a:r>
              <a:rPr lang="en-US" sz="2400" dirty="0"/>
              <a:t>between faces, or red flag </a:t>
            </a:r>
            <a:r>
              <a:rPr lang="en-US" sz="2400" dirty="0" smtClean="0"/>
              <a:t>images submitted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21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smtClean="0"/>
              <a:t>Hart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/>
          </a:bodyPr>
          <a:lstStyle/>
          <a:p>
            <a:r>
              <a:rPr lang="en-US" sz="2400" dirty="0"/>
              <a:t>Pretrial Release and </a:t>
            </a:r>
            <a:r>
              <a:rPr lang="en-US" sz="2400" dirty="0" smtClean="0"/>
              <a:t>Parole: algorithms to predict individual’s risk of committing a crime</a:t>
            </a:r>
          </a:p>
          <a:p>
            <a:r>
              <a:rPr lang="en-US" sz="2400" dirty="0"/>
              <a:t>C</a:t>
            </a:r>
            <a:r>
              <a:rPr lang="en-US" sz="2400" dirty="0" smtClean="0"/>
              <a:t>ity </a:t>
            </a:r>
            <a:r>
              <a:rPr lang="en-US" sz="2400" dirty="0"/>
              <a:t>of Durham, </a:t>
            </a:r>
            <a:r>
              <a:rPr lang="en-US" sz="2400" dirty="0" smtClean="0"/>
              <a:t>UK </a:t>
            </a:r>
            <a:r>
              <a:rPr lang="en-US" sz="2400" dirty="0"/>
              <a:t>claims </a:t>
            </a:r>
            <a:r>
              <a:rPr lang="en-US" sz="2400" dirty="0" smtClean="0"/>
              <a:t>predictions </a:t>
            </a:r>
            <a:r>
              <a:rPr lang="en-US" sz="2400" dirty="0"/>
              <a:t>that an individual </a:t>
            </a:r>
            <a:r>
              <a:rPr lang="en-US" sz="2400" dirty="0" smtClean="0"/>
              <a:t>was </a:t>
            </a:r>
            <a:r>
              <a:rPr lang="en-US" sz="2400" dirty="0"/>
              <a:t>low risk were </a:t>
            </a:r>
            <a:r>
              <a:rPr lang="en-US" sz="2400" dirty="0" smtClean="0"/>
              <a:t>98% accurate, </a:t>
            </a:r>
            <a:r>
              <a:rPr lang="en-US" sz="2400" dirty="0"/>
              <a:t>and </a:t>
            </a:r>
            <a:r>
              <a:rPr lang="en-US" sz="2400" dirty="0" smtClean="0"/>
              <a:t>88% accurate for </a:t>
            </a:r>
            <a:r>
              <a:rPr lang="en-US" sz="2400" dirty="0"/>
              <a:t>high </a:t>
            </a:r>
            <a:r>
              <a:rPr lang="en-US" sz="2400" dirty="0" smtClean="0"/>
              <a:t>risk</a:t>
            </a:r>
          </a:p>
          <a:p>
            <a:r>
              <a:rPr lang="en-US" sz="2400" dirty="0"/>
              <a:t>Because this is a city-funded project, there is no other report of Hart clients or case studies</a:t>
            </a:r>
            <a:endParaRPr lang="en-US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52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smtClean="0"/>
              <a:t>COMPAS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/>
          </a:bodyPr>
          <a:lstStyle/>
          <a:p>
            <a:r>
              <a:rPr lang="en-US" sz="2400" dirty="0"/>
              <a:t>Pretrial Release and Parole</a:t>
            </a:r>
            <a:r>
              <a:rPr lang="en-US" sz="2400" dirty="0" smtClean="0"/>
              <a:t>: to assess likelihood to re-offend</a:t>
            </a:r>
          </a:p>
          <a:p>
            <a:r>
              <a:rPr lang="en-US" sz="2400" dirty="0" smtClean="0"/>
              <a:t>NY </a:t>
            </a:r>
            <a:r>
              <a:rPr lang="en-US" sz="2400" dirty="0"/>
              <a:t>Division of Criminal Justice Services found COMPAS’, “Recidivism Scale worked effectively and achieved satisfactory predictive accuracy</a:t>
            </a:r>
            <a:r>
              <a:rPr lang="en-US" sz="2400" dirty="0" smtClean="0"/>
              <a:t>.”</a:t>
            </a:r>
          </a:p>
          <a:p>
            <a:r>
              <a:rPr lang="en-US" sz="2400" dirty="0" smtClean="0"/>
              <a:t>Come </a:t>
            </a:r>
            <a:r>
              <a:rPr lang="en-US" sz="2400" dirty="0"/>
              <a:t>under fire after a </a:t>
            </a:r>
            <a:r>
              <a:rPr lang="en-US" sz="2400" dirty="0" err="1" smtClean="0"/>
              <a:t>ProPublica</a:t>
            </a:r>
            <a:r>
              <a:rPr lang="en-US" sz="2400" dirty="0" smtClean="0"/>
              <a:t> </a:t>
            </a:r>
            <a:r>
              <a:rPr lang="en-US" sz="2400" dirty="0"/>
              <a:t>analysis indicated the system might indirectly contain a strong racial </a:t>
            </a:r>
            <a:r>
              <a:rPr lang="en-US" sz="2400" dirty="0" smtClean="0"/>
              <a:t>bias</a:t>
            </a:r>
          </a:p>
          <a:p>
            <a:r>
              <a:rPr lang="en-US" sz="2400" dirty="0"/>
              <a:t>A </a:t>
            </a:r>
            <a:r>
              <a:rPr lang="en-US" sz="2400" dirty="0" smtClean="0"/>
              <a:t>study </a:t>
            </a:r>
            <a:r>
              <a:rPr lang="en-US" sz="2400" dirty="0"/>
              <a:t>from the journal Science Advances suggested </a:t>
            </a:r>
            <a:r>
              <a:rPr lang="en-US" sz="2400" dirty="0" smtClean="0"/>
              <a:t>that </a:t>
            </a:r>
            <a:r>
              <a:rPr lang="en-US" sz="2400" dirty="0"/>
              <a:t>this </a:t>
            </a:r>
            <a:r>
              <a:rPr lang="en-US" sz="2400" dirty="0" smtClean="0"/>
              <a:t>SW is </a:t>
            </a:r>
            <a:r>
              <a:rPr lang="en-US" sz="2400" dirty="0"/>
              <a:t>“no more accurate or fair than predictions made by people with </a:t>
            </a:r>
            <a:r>
              <a:rPr lang="en-US" sz="2400" dirty="0" smtClean="0"/>
              <a:t>little </a:t>
            </a:r>
            <a:r>
              <a:rPr lang="en-US" sz="2400" dirty="0"/>
              <a:t>or no criminal justice experience</a:t>
            </a:r>
            <a:r>
              <a:rPr lang="en-US" sz="2400" dirty="0" smtClean="0"/>
              <a:t>.”</a:t>
            </a:r>
          </a:p>
          <a:p>
            <a:r>
              <a:rPr lang="en-US" sz="2400" dirty="0" smtClean="0"/>
              <a:t>from </a:t>
            </a:r>
            <a:r>
              <a:rPr lang="en-US" sz="2400" dirty="0" err="1"/>
              <a:t>Equivant</a:t>
            </a:r>
            <a:r>
              <a:rPr lang="en-US" sz="2400" dirty="0"/>
              <a:t>, used in Wisconsin and other locations </a:t>
            </a:r>
            <a:r>
              <a:rPr lang="en-US" sz="2400" dirty="0">
                <a:hlinkClick r:id="rId2"/>
              </a:rPr>
              <a:t>http://</a:t>
            </a:r>
            <a:r>
              <a:rPr lang="en-US" sz="2400" dirty="0" smtClean="0">
                <a:hlinkClick r:id="rId2"/>
              </a:rPr>
              <a:t>www.equivant.com/solutions/case-management-for-supervision</a:t>
            </a:r>
            <a:r>
              <a:rPr lang="en-US" sz="2400" dirty="0" smtClean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3"/>
              </a:rPr>
              <a:t>[1]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[2]</a:t>
            </a:r>
            <a:r>
              <a:rPr lang="en-US" dirty="0" smtClean="0"/>
              <a:t> [</a:t>
            </a:r>
            <a:r>
              <a:rPr lang="en-US" dirty="0" smtClean="0">
                <a:hlinkClick r:id="rId5"/>
              </a:rPr>
              <a:t>3</a:t>
            </a:r>
            <a:r>
              <a:rPr lang="en-US" dirty="0" smtClean="0"/>
              <a:t>] </a:t>
            </a:r>
            <a:r>
              <a:rPr lang="en-US" dirty="0" smtClean="0">
                <a:hlinkClick r:id="rId6"/>
              </a:rPr>
              <a:t>[4]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[5]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95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>
            <a:normAutofit/>
          </a:bodyPr>
          <a:lstStyle/>
          <a:p>
            <a:r>
              <a:rPr lang="en-US" dirty="0" smtClean="0"/>
              <a:t>Where Solutions are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Predpol</a:t>
            </a:r>
            <a:r>
              <a:rPr lang="en-US" sz="2400" dirty="0" smtClean="0"/>
              <a:t>: </a:t>
            </a:r>
            <a:r>
              <a:rPr lang="en-US" sz="2400" dirty="0"/>
              <a:t>Los Angeles, </a:t>
            </a:r>
            <a:r>
              <a:rPr lang="en-US" sz="2400" dirty="0" smtClean="0"/>
              <a:t>Modesto</a:t>
            </a:r>
            <a:r>
              <a:rPr lang="en-US" sz="2400" dirty="0"/>
              <a:t>, </a:t>
            </a:r>
            <a:r>
              <a:rPr lang="en-US" sz="2400" dirty="0" smtClean="0"/>
              <a:t>Santa </a:t>
            </a:r>
            <a:r>
              <a:rPr lang="en-US" sz="2400" dirty="0"/>
              <a:t>Cruz, </a:t>
            </a:r>
            <a:r>
              <a:rPr lang="en-US" sz="2400" dirty="0" smtClean="0"/>
              <a:t>Atlanta</a:t>
            </a:r>
            <a:r>
              <a:rPr lang="en-US" sz="2400" dirty="0"/>
              <a:t>, </a:t>
            </a:r>
            <a:r>
              <a:rPr lang="en-US" sz="2400" dirty="0" smtClean="0"/>
              <a:t>Fresno</a:t>
            </a:r>
          </a:p>
          <a:p>
            <a:r>
              <a:rPr lang="en-US" sz="2400" dirty="0" err="1" smtClean="0"/>
              <a:t>HunchLab</a:t>
            </a:r>
            <a:r>
              <a:rPr lang="en-US" sz="2400" dirty="0" smtClean="0"/>
              <a:t>: </a:t>
            </a:r>
            <a:r>
              <a:rPr lang="en-US" sz="2400" dirty="0"/>
              <a:t>St. Louis </a:t>
            </a:r>
            <a:r>
              <a:rPr lang="en-US" sz="2400" dirty="0" smtClean="0"/>
              <a:t>County, Peoria</a:t>
            </a:r>
            <a:r>
              <a:rPr lang="en-US" sz="2400" dirty="0"/>
              <a:t>, </a:t>
            </a:r>
            <a:r>
              <a:rPr lang="en-US" sz="2400" dirty="0" smtClean="0"/>
              <a:t>AZ, Philadelphia, Lincoln</a:t>
            </a:r>
            <a:r>
              <a:rPr lang="en-US" sz="2400" dirty="0"/>
              <a:t>, </a:t>
            </a:r>
            <a:r>
              <a:rPr lang="en-US" sz="2400" dirty="0" smtClean="0"/>
              <a:t>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09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Areas of Application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416192"/>
            <a:ext cx="10515600" cy="486177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Almost every product is designed for law enforcement, not for the public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Commercial </a:t>
            </a:r>
            <a:r>
              <a:rPr lang="en-US" dirty="0" smtClean="0"/>
              <a:t>products have been developed to assist law enforcement in:</a:t>
            </a:r>
          </a:p>
          <a:p>
            <a:r>
              <a:rPr lang="en-US" dirty="0"/>
              <a:t>Crime </a:t>
            </a:r>
            <a:r>
              <a:rPr lang="en-US" dirty="0" smtClean="0"/>
              <a:t>Detection</a:t>
            </a:r>
          </a:p>
          <a:p>
            <a:r>
              <a:rPr lang="en-US" dirty="0" smtClean="0"/>
              <a:t>Crime Prevention and Prediction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main concerns about such products are:</a:t>
            </a:r>
          </a:p>
          <a:p>
            <a:r>
              <a:rPr lang="en-US" dirty="0" smtClean="0"/>
              <a:t>Privacy</a:t>
            </a:r>
          </a:p>
          <a:p>
            <a:r>
              <a:rPr lang="en-US" dirty="0" smtClean="0"/>
              <a:t>Feedback </a:t>
            </a:r>
            <a:r>
              <a:rPr lang="en-US" dirty="0"/>
              <a:t>loop that reinforces institutional </a:t>
            </a:r>
            <a:r>
              <a:rPr lang="en-US" dirty="0" smtClean="0"/>
              <a:t>bias</a:t>
            </a:r>
          </a:p>
        </p:txBody>
      </p:sp>
    </p:spTree>
    <p:extLst>
      <p:ext uri="{BB962C8B-B14F-4D97-AF65-F5344CB8AC3E}">
        <p14:creationId xmlns:p14="http://schemas.microsoft.com/office/powerpoint/2010/main" val="325803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smtClean="0"/>
              <a:t>ShotSpotter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 fontScale="92500"/>
          </a:bodyPr>
          <a:lstStyle/>
          <a:p>
            <a:r>
              <a:rPr lang="en-US" sz="2400" dirty="0" smtClean="0"/>
              <a:t>Alert authorities in real time of type of gunfire and location within 10 </a:t>
            </a:r>
            <a:r>
              <a:rPr lang="en-US" sz="2400" dirty="0" err="1" smtClean="0"/>
              <a:t>ft</a:t>
            </a:r>
            <a:endParaRPr lang="en-US" sz="2400" dirty="0" smtClean="0"/>
          </a:p>
          <a:p>
            <a:r>
              <a:rPr lang="en-US" sz="2400" dirty="0" smtClean="0"/>
              <a:t>Before ShotSpotter is launched, acoustic sensors and cameras are placed all over a city</a:t>
            </a:r>
          </a:p>
          <a:p>
            <a:r>
              <a:rPr lang="en-US" sz="2400" dirty="0"/>
              <a:t>Based on sound frequencies and volumes, the system triangulates where and between which sensors the shot took </a:t>
            </a:r>
            <a:r>
              <a:rPr lang="en-US" sz="2400" dirty="0" smtClean="0"/>
              <a:t>place</a:t>
            </a:r>
          </a:p>
          <a:p>
            <a:r>
              <a:rPr lang="en-US" sz="2400" dirty="0" smtClean="0"/>
              <a:t>The </a:t>
            </a:r>
            <a:r>
              <a:rPr lang="en-US" sz="2400" dirty="0"/>
              <a:t>map will move to show </a:t>
            </a:r>
            <a:r>
              <a:rPr lang="en-US" sz="2400" dirty="0" smtClean="0"/>
              <a:t>a cop where </a:t>
            </a:r>
            <a:r>
              <a:rPr lang="en-US" sz="2400" dirty="0"/>
              <a:t>a shot was </a:t>
            </a:r>
            <a:r>
              <a:rPr lang="en-US" sz="2400" dirty="0" smtClean="0"/>
              <a:t>detected</a:t>
            </a:r>
          </a:p>
          <a:p>
            <a:r>
              <a:rPr lang="en-US" sz="2400" dirty="0"/>
              <a:t>C</a:t>
            </a:r>
            <a:r>
              <a:rPr lang="en-US" sz="2400" dirty="0" smtClean="0"/>
              <a:t>oordinates </a:t>
            </a:r>
            <a:r>
              <a:rPr lang="en-US" sz="2400" dirty="0"/>
              <a:t>and other information can be sent immediately to </a:t>
            </a:r>
            <a:r>
              <a:rPr lang="en-US" sz="2400" dirty="0" smtClean="0"/>
              <a:t>on-duty officer</a:t>
            </a:r>
          </a:p>
          <a:p>
            <a:r>
              <a:rPr lang="en-US" sz="2400" dirty="0" smtClean="0"/>
              <a:t>Police responded to detected gunshot and saved a victim without 911 call</a:t>
            </a:r>
          </a:p>
          <a:p>
            <a:r>
              <a:rPr lang="en-US" sz="2400" dirty="0"/>
              <a:t>Over </a:t>
            </a:r>
            <a:r>
              <a:rPr lang="en-US" sz="2400" dirty="0" smtClean="0"/>
              <a:t>71% </a:t>
            </a:r>
            <a:r>
              <a:rPr lang="en-US" sz="2400" dirty="0"/>
              <a:t>of the respondent rated its value as “very high</a:t>
            </a:r>
            <a:r>
              <a:rPr lang="en-US" sz="2400" dirty="0" smtClean="0"/>
              <a:t>”</a:t>
            </a:r>
          </a:p>
          <a:p>
            <a:r>
              <a:rPr lang="en-US" sz="2400" dirty="0" smtClean="0"/>
              <a:t>The company had IPO in July 2017, and current market cap is $183 million</a:t>
            </a:r>
          </a:p>
          <a:p>
            <a:r>
              <a:rPr lang="en-US" sz="2400" dirty="0" smtClean="0">
                <a:hlinkClick r:id="rId2"/>
              </a:rPr>
              <a:t>https://youtu.be/VBxqUBA_br8</a:t>
            </a:r>
            <a:endParaRPr lang="en-US" sz="2400" dirty="0" smtClean="0"/>
          </a:p>
          <a:p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491319" y="6182437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3"/>
              </a:rPr>
              <a:t>[1]</a:t>
            </a:r>
            <a:r>
              <a:rPr lang="en-US" dirty="0" smtClean="0"/>
              <a:t> , </a:t>
            </a:r>
            <a:r>
              <a:rPr lang="en-US" dirty="0" smtClean="0">
                <a:hlinkClick r:id="rId4"/>
              </a:rPr>
              <a:t>[2]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516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>
            <a:normAutofit/>
          </a:bodyPr>
          <a:lstStyle/>
          <a:p>
            <a:r>
              <a:rPr lang="en-US" dirty="0" smtClean="0"/>
              <a:t>Forensic Logic LEAP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/>
          </a:bodyPr>
          <a:lstStyle/>
          <a:p>
            <a:r>
              <a:rPr lang="en-US" sz="2400" dirty="0"/>
              <a:t>S</a:t>
            </a:r>
            <a:r>
              <a:rPr lang="en-US" sz="2400" dirty="0" smtClean="0"/>
              <a:t>earch </a:t>
            </a:r>
            <a:r>
              <a:rPr lang="en-US" sz="2400" dirty="0"/>
              <a:t>engine </a:t>
            </a:r>
            <a:r>
              <a:rPr lang="en-US" sz="2400" dirty="0" smtClean="0"/>
              <a:t>to </a:t>
            </a:r>
            <a:r>
              <a:rPr lang="en-US" sz="2400" dirty="0"/>
              <a:t>share, search and analyze information across agencies, geographies and IT </a:t>
            </a:r>
            <a:r>
              <a:rPr lang="en-US" sz="2400" dirty="0" smtClean="0"/>
              <a:t>systems</a:t>
            </a:r>
          </a:p>
          <a:p>
            <a:r>
              <a:rPr lang="en-US" sz="2400" dirty="0" smtClean="0"/>
              <a:t>Data sources: RMS </a:t>
            </a:r>
            <a:r>
              <a:rPr lang="en-US" sz="2400" dirty="0"/>
              <a:t>records including narratives, CAD, </a:t>
            </a:r>
            <a:r>
              <a:rPr lang="en-US" sz="2400" dirty="0" smtClean="0"/>
              <a:t>License Plate Readers, bookings, courts, </a:t>
            </a:r>
            <a:r>
              <a:rPr lang="en-US" sz="2400" dirty="0"/>
              <a:t>evidence and </a:t>
            </a:r>
            <a:r>
              <a:rPr lang="en-US" sz="2400" dirty="0" smtClean="0"/>
              <a:t>labs, </a:t>
            </a:r>
            <a:r>
              <a:rPr lang="en-US" sz="2400" dirty="0"/>
              <a:t>NIBIN shell casing reports, </a:t>
            </a:r>
            <a:r>
              <a:rPr lang="en-US" sz="2400" dirty="0" smtClean="0"/>
              <a:t>ShotSpotter, </a:t>
            </a:r>
            <a:r>
              <a:rPr lang="en-US" sz="2400" dirty="0"/>
              <a:t>mugshots, probation and parole information, </a:t>
            </a:r>
            <a:r>
              <a:rPr lang="en-US" sz="2400" dirty="0" smtClean="0"/>
              <a:t>traffic </a:t>
            </a:r>
            <a:r>
              <a:rPr lang="en-US" sz="2400" dirty="0"/>
              <a:t>citations, tip lines, warrants, daily bulletins, </a:t>
            </a:r>
            <a:r>
              <a:rPr lang="en-US" sz="2400" dirty="0" err="1"/>
              <a:t>CrimeDex</a:t>
            </a:r>
            <a:r>
              <a:rPr lang="en-US" sz="2400" dirty="0"/>
              <a:t> alerts and BOLO’s, NCMEC missing person data, </a:t>
            </a:r>
            <a:r>
              <a:rPr lang="en-US" sz="2400" dirty="0" err="1" smtClean="0"/>
              <a:t>CarFax</a:t>
            </a:r>
            <a:endParaRPr lang="en-US" sz="2400" dirty="0" smtClean="0"/>
          </a:p>
          <a:p>
            <a:r>
              <a:rPr lang="en-US" sz="2400" dirty="0"/>
              <a:t>N</a:t>
            </a:r>
            <a:r>
              <a:rPr lang="en-US" sz="2400" dirty="0" smtClean="0"/>
              <a:t>ormalize </a:t>
            </a:r>
            <a:r>
              <a:rPr lang="en-US" sz="2400" dirty="0"/>
              <a:t>all incoming </a:t>
            </a:r>
            <a:r>
              <a:rPr lang="en-US" sz="2400" dirty="0" smtClean="0"/>
              <a:t>police </a:t>
            </a:r>
            <a:r>
              <a:rPr lang="en-US" sz="2400" dirty="0"/>
              <a:t>data into an XML schema </a:t>
            </a:r>
            <a:r>
              <a:rPr lang="en-US" sz="2400" dirty="0" smtClean="0"/>
              <a:t>adopted </a:t>
            </a:r>
            <a:r>
              <a:rPr lang="en-US" sz="2400" dirty="0"/>
              <a:t>by </a:t>
            </a:r>
            <a:r>
              <a:rPr lang="en-US" sz="2400" dirty="0" smtClean="0"/>
              <a:t>US </a:t>
            </a:r>
            <a:r>
              <a:rPr lang="en-US" sz="2400" dirty="0"/>
              <a:t>Department of Justice and </a:t>
            </a:r>
            <a:r>
              <a:rPr lang="en-US" sz="2400" dirty="0" smtClean="0"/>
              <a:t>US </a:t>
            </a:r>
            <a:r>
              <a:rPr lang="en-US" sz="2400" dirty="0"/>
              <a:t>Department of Homeland Security</a:t>
            </a:r>
            <a:endParaRPr lang="en-US" sz="2400" dirty="0" smtClean="0"/>
          </a:p>
          <a:p>
            <a:r>
              <a:rPr lang="en-US" sz="2400" dirty="0" smtClean="0"/>
              <a:t>Company located in Walnut Creek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2"/>
              </a:rPr>
              <a:t>[1]</a:t>
            </a:r>
            <a:r>
              <a:rPr lang="en-US" dirty="0" smtClean="0"/>
              <a:t>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7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err="1" smtClean="0"/>
              <a:t>Hikvision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 fontScale="92500"/>
          </a:bodyPr>
          <a:lstStyle/>
          <a:p>
            <a:r>
              <a:rPr lang="en-US" sz="2400" dirty="0" smtClean="0"/>
              <a:t>Uses AI for facial recognition, license plate reading, unattended bag detection, etc.</a:t>
            </a:r>
          </a:p>
          <a:p>
            <a:r>
              <a:rPr lang="en-US" sz="2400" dirty="0" smtClean="0"/>
              <a:t>Make </a:t>
            </a:r>
            <a:r>
              <a:rPr lang="en-US" sz="2400" dirty="0"/>
              <a:t>cameras </a:t>
            </a:r>
            <a:r>
              <a:rPr lang="en-US" sz="2400" dirty="0" smtClean="0"/>
              <a:t>that </a:t>
            </a:r>
            <a:r>
              <a:rPr lang="en-US" sz="2400" dirty="0"/>
              <a:t>run </a:t>
            </a:r>
            <a:r>
              <a:rPr lang="en-US" sz="2400" dirty="0" smtClean="0"/>
              <a:t>neural </a:t>
            </a:r>
            <a:r>
              <a:rPr lang="en-US" sz="2400" dirty="0"/>
              <a:t>networks </a:t>
            </a:r>
            <a:r>
              <a:rPr lang="en-US" sz="2400" dirty="0" smtClean="0"/>
              <a:t>on board: faster, cheaper than in cloud/hub</a:t>
            </a:r>
          </a:p>
          <a:p>
            <a:r>
              <a:rPr lang="en-US" sz="2400" dirty="0" smtClean="0"/>
              <a:t>During recording faces </a:t>
            </a:r>
            <a:r>
              <a:rPr lang="en-US" sz="2400" dirty="0"/>
              <a:t>and </a:t>
            </a:r>
            <a:r>
              <a:rPr lang="en-US" sz="2400" dirty="0" smtClean="0"/>
              <a:t>objects are picked up and </a:t>
            </a:r>
            <a:r>
              <a:rPr lang="en-US" sz="2400" dirty="0"/>
              <a:t>change </a:t>
            </a:r>
            <a:r>
              <a:rPr lang="en-US" sz="2400" dirty="0" smtClean="0"/>
              <a:t>color </a:t>
            </a:r>
            <a:r>
              <a:rPr lang="en-US" sz="2400" dirty="0"/>
              <a:t>or </a:t>
            </a:r>
            <a:r>
              <a:rPr lang="en-US" sz="2400" dirty="0" smtClean="0"/>
              <a:t>get outline</a:t>
            </a:r>
          </a:p>
          <a:p>
            <a:r>
              <a:rPr lang="en-US" sz="2400" dirty="0" smtClean="0"/>
              <a:t>Detect </a:t>
            </a:r>
            <a:r>
              <a:rPr lang="en-US" sz="2400" dirty="0"/>
              <a:t>and rout an estimated </a:t>
            </a:r>
            <a:r>
              <a:rPr lang="en-US" sz="2400" dirty="0" smtClean="0"/>
              <a:t>80% of </a:t>
            </a:r>
            <a:r>
              <a:rPr lang="en-US" sz="2400" dirty="0"/>
              <a:t>threatening visuals</a:t>
            </a:r>
            <a:endParaRPr lang="en-US" sz="2400" dirty="0" smtClean="0"/>
          </a:p>
          <a:p>
            <a:r>
              <a:rPr lang="en-US" sz="2400" dirty="0" smtClean="0"/>
              <a:t>#1 market share (21%) for CCTV and Video Surveillance Equipment worldwide</a:t>
            </a:r>
          </a:p>
          <a:p>
            <a:r>
              <a:rPr lang="en-US" sz="2400" dirty="0" smtClean="0"/>
              <a:t>65% drop in crime in Sea Point, SA after introduction of cameras on busiest roads. Information </a:t>
            </a:r>
            <a:r>
              <a:rPr lang="en-US" sz="2400" dirty="0"/>
              <a:t>was </a:t>
            </a:r>
            <a:r>
              <a:rPr lang="en-US" sz="2400" dirty="0" smtClean="0"/>
              <a:t>fed </a:t>
            </a:r>
            <a:r>
              <a:rPr lang="en-US" sz="2400" dirty="0"/>
              <a:t>to </a:t>
            </a:r>
            <a:r>
              <a:rPr lang="en-US" sz="2400" dirty="0" smtClean="0"/>
              <a:t>police </a:t>
            </a:r>
            <a:r>
              <a:rPr lang="en-US" sz="2400" dirty="0"/>
              <a:t>control rooms for further analysis</a:t>
            </a:r>
            <a:endParaRPr lang="en-US" sz="2400" dirty="0" smtClean="0"/>
          </a:p>
          <a:p>
            <a:r>
              <a:rPr lang="en-US" sz="2400" dirty="0" smtClean="0">
                <a:hlinkClick r:id="rId2"/>
              </a:rPr>
              <a:t>https://youtu.be/E5RkXGiKkDc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3"/>
              </a:rPr>
              <a:t>[1]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30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err="1" smtClean="0"/>
              <a:t>Cortica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U</a:t>
            </a:r>
            <a:r>
              <a:rPr lang="en-US" sz="2400" dirty="0" smtClean="0"/>
              <a:t>nsupervised AI software analyzes real-time footage from surveillance cameras and drones to alert police of detected criminal patterns</a:t>
            </a:r>
          </a:p>
          <a:p>
            <a:r>
              <a:rPr lang="en-US" sz="2400" dirty="0"/>
              <a:t>A user can search for an image or video by text or reverse-image search</a:t>
            </a:r>
          </a:p>
          <a:p>
            <a:r>
              <a:rPr lang="en-US" sz="2400" dirty="0" smtClean="0"/>
              <a:t>Collect </a:t>
            </a:r>
            <a:r>
              <a:rPr lang="en-US" sz="2400" dirty="0"/>
              <a:t>groups of facial images relating to one event or span of time.</a:t>
            </a:r>
          </a:p>
          <a:p>
            <a:r>
              <a:rPr lang="en-US" sz="2400" dirty="0"/>
              <a:t>Analyzes </a:t>
            </a:r>
            <a:r>
              <a:rPr lang="en-US" sz="2400" dirty="0" smtClean="0"/>
              <a:t>human motions </a:t>
            </a:r>
            <a:r>
              <a:rPr lang="en-US" sz="2400" dirty="0"/>
              <a:t>to determine threatening and </a:t>
            </a:r>
            <a:r>
              <a:rPr lang="en-US" sz="2400" dirty="0" smtClean="0"/>
              <a:t>non-threatening movements</a:t>
            </a:r>
          </a:p>
          <a:p>
            <a:r>
              <a:rPr lang="en-US" sz="2400" dirty="0" smtClean="0"/>
              <a:t>Drone </a:t>
            </a:r>
            <a:r>
              <a:rPr lang="en-US" sz="2400" dirty="0"/>
              <a:t>compatible </a:t>
            </a:r>
            <a:r>
              <a:rPr lang="en-US" sz="2400" dirty="0" smtClean="0"/>
              <a:t>SW for image analysis, geo-tagging </a:t>
            </a:r>
            <a:r>
              <a:rPr lang="en-US" sz="2400" dirty="0"/>
              <a:t>and </a:t>
            </a:r>
            <a:r>
              <a:rPr lang="en-US" sz="2400" dirty="0" smtClean="0"/>
              <a:t>autonomous route</a:t>
            </a:r>
            <a:endParaRPr lang="en-US" sz="2400" dirty="0"/>
          </a:p>
          <a:p>
            <a:r>
              <a:rPr lang="en-US" sz="2400" dirty="0" smtClean="0"/>
              <a:t>Allows user </a:t>
            </a:r>
            <a:r>
              <a:rPr lang="en-US" sz="2400" dirty="0"/>
              <a:t>to upload or stream video or images as they are </a:t>
            </a:r>
            <a:r>
              <a:rPr lang="en-US" sz="2400" dirty="0" smtClean="0"/>
              <a:t>recorded</a:t>
            </a:r>
          </a:p>
          <a:p>
            <a:r>
              <a:rPr lang="en-US" sz="2400" dirty="0" smtClean="0"/>
              <a:t>Learns patterns </a:t>
            </a:r>
            <a:r>
              <a:rPr lang="en-US" sz="2400" dirty="0"/>
              <a:t>of those images </a:t>
            </a:r>
            <a:r>
              <a:rPr lang="en-US" sz="2400" dirty="0" smtClean="0"/>
              <a:t>and highlights </a:t>
            </a:r>
            <a:r>
              <a:rPr lang="en-US" sz="2400" dirty="0"/>
              <a:t>or </a:t>
            </a:r>
            <a:r>
              <a:rPr lang="en-US" sz="2400" dirty="0" smtClean="0"/>
              <a:t>circles </a:t>
            </a:r>
            <a:r>
              <a:rPr lang="en-US" sz="2400" dirty="0"/>
              <a:t>anomalous </a:t>
            </a:r>
            <a:r>
              <a:rPr lang="en-US" sz="2400" dirty="0" smtClean="0"/>
              <a:t>objects</a:t>
            </a:r>
          </a:p>
          <a:p>
            <a:r>
              <a:rPr lang="en-US" sz="2400" dirty="0" smtClean="0">
                <a:hlinkClick r:id="rId2"/>
              </a:rPr>
              <a:t>https://youtu.be/8SZBPvyf19w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3"/>
              </a:rPr>
              <a:t>[1]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1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2230"/>
          </a:xfrm>
        </p:spPr>
        <p:txBody>
          <a:bodyPr/>
          <a:lstStyle/>
          <a:p>
            <a:r>
              <a:rPr lang="en-US" dirty="0" err="1" smtClean="0"/>
              <a:t>Predpol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1187356"/>
            <a:ext cx="11199126" cy="4995081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 smtClean="0"/>
              <a:t>Analyze data </a:t>
            </a:r>
            <a:r>
              <a:rPr lang="en-US" sz="2400" dirty="0"/>
              <a:t>on past crimes </a:t>
            </a:r>
            <a:r>
              <a:rPr lang="en-US" sz="2400" dirty="0" smtClean="0"/>
              <a:t>to </a:t>
            </a:r>
            <a:r>
              <a:rPr lang="en-US" sz="2400" dirty="0"/>
              <a:t>predict when </a:t>
            </a:r>
            <a:r>
              <a:rPr lang="en-US" sz="2400" dirty="0" smtClean="0"/>
              <a:t>/ where crimes </a:t>
            </a:r>
            <a:r>
              <a:rPr lang="en-US" sz="2400" dirty="0"/>
              <a:t>are most likely to </a:t>
            </a:r>
            <a:r>
              <a:rPr lang="en-US" sz="2400" dirty="0" smtClean="0"/>
              <a:t>occur</a:t>
            </a:r>
          </a:p>
          <a:p>
            <a:r>
              <a:rPr lang="en-US" sz="2400" dirty="0" smtClean="0"/>
              <a:t>Algorithm based around </a:t>
            </a:r>
            <a:r>
              <a:rPr lang="en-US" sz="2400" dirty="0"/>
              <a:t>the observation </a:t>
            </a:r>
            <a:r>
              <a:rPr lang="en-US" sz="2400" dirty="0" smtClean="0"/>
              <a:t>that:</a:t>
            </a:r>
          </a:p>
          <a:p>
            <a:pPr lvl="1"/>
            <a:r>
              <a:rPr lang="en-US" sz="2000" dirty="0"/>
              <a:t>a criminal tends to use a method, time and location that has proven successful to them over time</a:t>
            </a:r>
          </a:p>
          <a:p>
            <a:pPr lvl="1"/>
            <a:r>
              <a:rPr lang="en-US" sz="2000" dirty="0" smtClean="0"/>
              <a:t>certain </a:t>
            </a:r>
            <a:r>
              <a:rPr lang="en-US" sz="2000" dirty="0"/>
              <a:t>crime types tend to cluster in time and </a:t>
            </a:r>
            <a:r>
              <a:rPr lang="en-US" sz="2000" dirty="0" smtClean="0"/>
              <a:t>space. E.g. </a:t>
            </a:r>
            <a:r>
              <a:rPr lang="en-US" sz="2000" dirty="0"/>
              <a:t>rash of burglaries in one area could </a:t>
            </a:r>
            <a:r>
              <a:rPr lang="en-US" sz="2000" dirty="0" smtClean="0"/>
              <a:t>correlate </a:t>
            </a:r>
            <a:r>
              <a:rPr lang="en-US" sz="2000" dirty="0"/>
              <a:t>with more burglaries in surrounding areas in </a:t>
            </a:r>
            <a:r>
              <a:rPr lang="en-US" sz="2000" dirty="0" smtClean="0"/>
              <a:t>near future: real-time aftershock</a:t>
            </a:r>
          </a:p>
          <a:p>
            <a:r>
              <a:rPr lang="en-US" sz="2400" dirty="0"/>
              <a:t>I</a:t>
            </a:r>
            <a:r>
              <a:rPr lang="en-US" sz="2400" dirty="0" smtClean="0"/>
              <a:t>solates areas (500 </a:t>
            </a:r>
            <a:r>
              <a:rPr lang="en-US" sz="2400" dirty="0" err="1" smtClean="0"/>
              <a:t>ft</a:t>
            </a:r>
            <a:r>
              <a:rPr lang="en-US" sz="2400" dirty="0" smtClean="0"/>
              <a:t> x </a:t>
            </a:r>
            <a:r>
              <a:rPr lang="en-US" sz="2400" dirty="0"/>
              <a:t>500 </a:t>
            </a:r>
            <a:r>
              <a:rPr lang="en-US" sz="2400" dirty="0" err="1" smtClean="0"/>
              <a:t>ft</a:t>
            </a:r>
            <a:r>
              <a:rPr lang="en-US" sz="2400" dirty="0" smtClean="0"/>
              <a:t>) </a:t>
            </a:r>
            <a:r>
              <a:rPr lang="en-US" sz="2400" dirty="0"/>
              <a:t>and determines </a:t>
            </a:r>
            <a:r>
              <a:rPr lang="en-US" sz="2400" dirty="0" smtClean="0"/>
              <a:t>their </a:t>
            </a:r>
            <a:r>
              <a:rPr lang="en-US" sz="2400" dirty="0"/>
              <a:t>crime </a:t>
            </a:r>
            <a:r>
              <a:rPr lang="en-US" sz="2400" dirty="0" smtClean="0"/>
              <a:t>probabilities</a:t>
            </a:r>
          </a:p>
          <a:p>
            <a:r>
              <a:rPr lang="en-US" sz="2400" dirty="0"/>
              <a:t>R</a:t>
            </a:r>
            <a:r>
              <a:rPr lang="en-US" sz="2400" dirty="0" smtClean="0"/>
              <a:t>efreshed </a:t>
            </a:r>
            <a:r>
              <a:rPr lang="en-US" sz="2400" dirty="0"/>
              <a:t>in sync with the patrol shift timings</a:t>
            </a:r>
            <a:endParaRPr lang="en-US" sz="2400" dirty="0" smtClean="0"/>
          </a:p>
          <a:p>
            <a:r>
              <a:rPr lang="en-US" sz="2400" dirty="0" smtClean="0"/>
              <a:t>Being used </a:t>
            </a:r>
            <a:r>
              <a:rPr lang="en-US" sz="2400" dirty="0"/>
              <a:t>in </a:t>
            </a:r>
            <a:r>
              <a:rPr lang="en-US" sz="2400" dirty="0" smtClean="0"/>
              <a:t>several cities; Tacoma </a:t>
            </a:r>
            <a:r>
              <a:rPr lang="en-US" sz="2400" dirty="0"/>
              <a:t>saw a</a:t>
            </a:r>
            <a:r>
              <a:rPr lang="en-US" sz="2400" dirty="0">
                <a:hlinkClick r:id="rId2"/>
              </a:rPr>
              <a:t> </a:t>
            </a:r>
            <a:r>
              <a:rPr lang="en-US" sz="2400" dirty="0" smtClean="0"/>
              <a:t>22% drop</a:t>
            </a:r>
            <a:r>
              <a:rPr lang="en-US" sz="2400" dirty="0"/>
              <a:t> </a:t>
            </a:r>
            <a:r>
              <a:rPr lang="en-US" sz="2400" dirty="0" smtClean="0"/>
              <a:t>in </a:t>
            </a:r>
            <a:r>
              <a:rPr lang="en-US" sz="2400" dirty="0"/>
              <a:t>burglaries </a:t>
            </a:r>
            <a:r>
              <a:rPr lang="en-US" sz="2400" dirty="0" smtClean="0"/>
              <a:t>in 2 </a:t>
            </a:r>
            <a:r>
              <a:rPr lang="en-US" sz="2400" dirty="0"/>
              <a:t>years after adopting the </a:t>
            </a:r>
            <a:r>
              <a:rPr lang="en-US" sz="2400" dirty="0" smtClean="0"/>
              <a:t>system. Police </a:t>
            </a:r>
            <a:r>
              <a:rPr lang="en-US" sz="2400" dirty="0"/>
              <a:t>patrols based on near real-time epidemic-type aftershock sequence crime forecasting </a:t>
            </a:r>
            <a:r>
              <a:rPr lang="en-US" sz="2400" dirty="0" smtClean="0"/>
              <a:t>resulted </a:t>
            </a:r>
            <a:r>
              <a:rPr lang="en-US" sz="2400" dirty="0"/>
              <a:t>in </a:t>
            </a:r>
            <a:r>
              <a:rPr lang="en-US" sz="2400" dirty="0" smtClean="0"/>
              <a:t>7% </a:t>
            </a:r>
            <a:r>
              <a:rPr lang="en-US" sz="2400" dirty="0"/>
              <a:t>reduction in crime </a:t>
            </a:r>
            <a:r>
              <a:rPr lang="en-US" sz="2400" dirty="0" smtClean="0"/>
              <a:t>volume</a:t>
            </a:r>
          </a:p>
          <a:p>
            <a:r>
              <a:rPr lang="en-US" sz="2400" dirty="0"/>
              <a:t>U</a:t>
            </a:r>
            <a:r>
              <a:rPr lang="en-US" sz="2400" dirty="0" smtClean="0"/>
              <a:t>sed </a:t>
            </a:r>
            <a:r>
              <a:rPr lang="en-US" sz="2400" dirty="0"/>
              <a:t>by 60 police departments around the country</a:t>
            </a:r>
            <a:endParaRPr lang="en-US" sz="2400" dirty="0" smtClean="0"/>
          </a:p>
          <a:p>
            <a:r>
              <a:rPr lang="en-US" sz="2400" dirty="0" smtClean="0">
                <a:hlinkClick r:id="rId3"/>
              </a:rPr>
              <a:t>https://youtu.be/FC-OHhTG2sk</a:t>
            </a:r>
            <a:r>
              <a:rPr lang="en-US" sz="2400" dirty="0" smtClean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376" y="6045958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4"/>
              </a:rPr>
              <a:t>[1]</a:t>
            </a:r>
            <a:r>
              <a:rPr lang="en-US" dirty="0" smtClean="0"/>
              <a:t> </a:t>
            </a:r>
            <a:r>
              <a:rPr lang="en-US" dirty="0" smtClean="0">
                <a:hlinkClick r:id="rId5"/>
              </a:rPr>
              <a:t>[2]</a:t>
            </a:r>
            <a:r>
              <a:rPr lang="en-US" dirty="0" smtClean="0"/>
              <a:t> </a:t>
            </a:r>
            <a:r>
              <a:rPr lang="en-US" dirty="0" smtClean="0">
                <a:hlinkClick r:id="rId6"/>
              </a:rPr>
              <a:t>[3]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44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575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HunchLab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376" y="1061749"/>
            <a:ext cx="11436824" cy="2827862"/>
          </a:xfrm>
        </p:spPr>
        <p:txBody>
          <a:bodyPr>
            <a:normAutofit fontScale="92500"/>
          </a:bodyPr>
          <a:lstStyle/>
          <a:p>
            <a:r>
              <a:rPr lang="en-US" sz="2400" dirty="0" smtClean="0"/>
              <a:t>Define mission areas using: crime levels, near repeat patterns, events</a:t>
            </a:r>
            <a:r>
              <a:rPr lang="en-US" sz="2400" dirty="0"/>
              <a:t>, terrain, </a:t>
            </a:r>
            <a:r>
              <a:rPr lang="en-US" sz="2400" dirty="0" smtClean="0"/>
              <a:t>weather, known offenders location, police presence, socioeconomic indicators</a:t>
            </a:r>
          </a:p>
          <a:p>
            <a:r>
              <a:rPr lang="en-US" sz="2400" dirty="0" smtClean="0"/>
              <a:t>Mission areas (250 m x 250 m) change each shift </a:t>
            </a:r>
            <a:r>
              <a:rPr lang="en-US" sz="2400" dirty="0"/>
              <a:t>and </a:t>
            </a:r>
            <a:r>
              <a:rPr lang="en-US" sz="2400" dirty="0" smtClean="0"/>
              <a:t>are prioritized by assigning weight to each type of crime. Specific tactics </a:t>
            </a:r>
            <a:r>
              <a:rPr lang="en-US" sz="2400" dirty="0"/>
              <a:t>are recommended on the </a:t>
            </a:r>
            <a:r>
              <a:rPr lang="en-US" sz="2400" dirty="0" smtClean="0"/>
              <a:t>fly</a:t>
            </a:r>
          </a:p>
          <a:p>
            <a:r>
              <a:rPr lang="en-US" sz="2400" dirty="0" smtClean="0"/>
              <a:t>Predicts if a crime </a:t>
            </a:r>
            <a:r>
              <a:rPr lang="en-US" sz="2400" dirty="0"/>
              <a:t>will happen in a given space-time </a:t>
            </a:r>
            <a:r>
              <a:rPr lang="en-US" sz="2400" dirty="0" smtClean="0"/>
              <a:t>cell by using </a:t>
            </a:r>
            <a:r>
              <a:rPr lang="en-US" sz="2400" dirty="0"/>
              <a:t>stochastic gradient </a:t>
            </a:r>
            <a:r>
              <a:rPr lang="en-US" sz="2400" dirty="0" smtClean="0"/>
              <a:t>boosting with </a:t>
            </a:r>
            <a:r>
              <a:rPr lang="en-US" sz="2400" dirty="0" err="1" smtClean="0"/>
              <a:t>AdaBoost</a:t>
            </a:r>
            <a:r>
              <a:rPr lang="en-US" sz="2400" dirty="0" smtClean="0"/>
              <a:t> + different datasets to reduce bias</a:t>
            </a:r>
          </a:p>
          <a:p>
            <a:r>
              <a:rPr lang="en-US" sz="2400" dirty="0" smtClean="0"/>
              <a:t>Track KPIs (</a:t>
            </a:r>
            <a:r>
              <a:rPr lang="en-US" sz="2400" dirty="0"/>
              <a:t>event </a:t>
            </a:r>
            <a:r>
              <a:rPr lang="en-US" sz="2400" dirty="0" smtClean="0"/>
              <a:t>volumes, </a:t>
            </a:r>
            <a:r>
              <a:rPr lang="en-US" sz="2400" dirty="0"/>
              <a:t>response </a:t>
            </a:r>
            <a:r>
              <a:rPr lang="en-US" sz="2400" dirty="0" smtClean="0"/>
              <a:t>times…)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5910" y="6269883"/>
            <a:ext cx="394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 </a:t>
            </a:r>
            <a:r>
              <a:rPr lang="en-US" dirty="0" smtClean="0">
                <a:hlinkClick r:id="rId3"/>
              </a:rPr>
              <a:t>[1]</a:t>
            </a: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51940" t="32325" r="12127" b="22175"/>
          <a:stretch/>
        </p:blipFill>
        <p:spPr>
          <a:xfrm>
            <a:off x="7397086" y="3520280"/>
            <a:ext cx="4380933" cy="311893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50376" y="3932914"/>
            <a:ext cx="6837529" cy="22936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defTabSz="4572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200" dirty="0">
                <a:latin typeface="+mj-lt"/>
                <a:ea typeface="+mj-ea"/>
                <a:cs typeface="+mj-cs"/>
              </a:rPr>
              <a:t>Hosted in Amazon data centers, servers are automatically started </a:t>
            </a:r>
            <a:r>
              <a:rPr lang="en-US" sz="2200" dirty="0" smtClean="0">
                <a:latin typeface="+mj-lt"/>
                <a:ea typeface="+mj-ea"/>
                <a:cs typeface="+mj-cs"/>
              </a:rPr>
              <a:t>with increased </a:t>
            </a:r>
            <a:r>
              <a:rPr lang="en-US" sz="2200" dirty="0">
                <a:latin typeface="+mj-lt"/>
                <a:ea typeface="+mj-ea"/>
                <a:cs typeface="+mj-cs"/>
              </a:rPr>
              <a:t>load</a:t>
            </a:r>
          </a:p>
          <a:p>
            <a:pPr marL="342900" indent="-342900" defTabSz="4572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200" dirty="0">
                <a:latin typeface="+mj-lt"/>
                <a:ea typeface="+mj-ea"/>
                <a:cs typeface="+mj-cs"/>
              </a:rPr>
              <a:t>Funded by NSF </a:t>
            </a:r>
            <a:r>
              <a:rPr lang="en-US" sz="2200" dirty="0" smtClean="0">
                <a:latin typeface="+mj-lt"/>
                <a:ea typeface="+mj-ea"/>
                <a:cs typeface="+mj-cs"/>
              </a:rPr>
              <a:t>to turn </a:t>
            </a:r>
            <a:r>
              <a:rPr lang="en-US" sz="2200" dirty="0">
                <a:latin typeface="+mj-lt"/>
                <a:ea typeface="+mj-ea"/>
                <a:cs typeface="+mj-cs"/>
              </a:rPr>
              <a:t>prototype into </a:t>
            </a:r>
            <a:r>
              <a:rPr lang="en-US" sz="2200" dirty="0" smtClean="0">
                <a:latin typeface="+mj-lt"/>
                <a:ea typeface="+mj-ea"/>
                <a:cs typeface="+mj-cs"/>
              </a:rPr>
              <a:t>product</a:t>
            </a:r>
          </a:p>
          <a:p>
            <a:pPr marL="342900" indent="-342900" defTabSz="4572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200" dirty="0" smtClean="0">
                <a:hlinkClick r:id="rId5"/>
              </a:rPr>
              <a:t>https</a:t>
            </a:r>
            <a:r>
              <a:rPr lang="en-US" sz="2200" dirty="0">
                <a:hlinkClick r:id="rId5"/>
              </a:rPr>
              <a:t>://www.hunchlab.com/</a:t>
            </a:r>
            <a:r>
              <a:rPr lang="en-US" sz="2200" dirty="0"/>
              <a:t> </a:t>
            </a:r>
            <a:r>
              <a:rPr lang="en-US" sz="2200" dirty="0" smtClean="0"/>
              <a:t>: lots of resources</a:t>
            </a:r>
          </a:p>
          <a:p>
            <a:pPr marL="342900" indent="-342900" defTabSz="45720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200" dirty="0" smtClean="0">
                <a:hlinkClick r:id="rId6"/>
              </a:rPr>
              <a:t>Demonstration</a:t>
            </a:r>
            <a:endParaRPr lang="en-US" sz="2200" dirty="0"/>
          </a:p>
          <a:p>
            <a:endParaRPr lang="en-US" sz="22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8584965"/>
              </p:ext>
            </p:extLst>
          </p:nvPr>
        </p:nvGraphicFramePr>
        <p:xfrm>
          <a:off x="2722159" y="622658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3" name="Acrobat Document" showAsIcon="1" r:id="rId7" imgW="914400" imgH="771480" progId="AcroExch.Document.DC">
                  <p:embed/>
                </p:oleObj>
              </mc:Choice>
              <mc:Fallback>
                <p:oleObj name="Acrobat Document" showAsIcon="1" r:id="rId7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22159" y="622658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522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2427</TotalTime>
  <Words>1820</Words>
  <Application>Microsoft Office PowerPoint</Application>
  <PresentationFormat>Widescreen</PresentationFormat>
  <Paragraphs>168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Century Gothic</vt:lpstr>
      <vt:lpstr>Wingdings 3</vt:lpstr>
      <vt:lpstr>Ion</vt:lpstr>
      <vt:lpstr>Acrobat Document</vt:lpstr>
      <vt:lpstr>Overview of Commercial Products Using Crime Prediction</vt:lpstr>
      <vt:lpstr>Law Enforcements Needs</vt:lpstr>
      <vt:lpstr>Areas of Application</vt:lpstr>
      <vt:lpstr>ShotSpotter</vt:lpstr>
      <vt:lpstr>Forensic Logic LEAP</vt:lpstr>
      <vt:lpstr>Hikvision</vt:lpstr>
      <vt:lpstr>Cortica</vt:lpstr>
      <vt:lpstr>Predpol</vt:lpstr>
      <vt:lpstr>HunchLab</vt:lpstr>
      <vt:lpstr>CrimeScan</vt:lpstr>
      <vt:lpstr>CrimeRadar</vt:lpstr>
      <vt:lpstr>New York Domain Awareness System</vt:lpstr>
      <vt:lpstr>COMPSTAT (LexisNexis Risk Solutions)</vt:lpstr>
      <vt:lpstr>Hitachi Visualization Predictive Crime Analytics</vt:lpstr>
      <vt:lpstr>Precobs</vt:lpstr>
      <vt:lpstr>Motorola Command Central Predictive</vt:lpstr>
      <vt:lpstr>KeyCrime</vt:lpstr>
      <vt:lpstr>Series Finder</vt:lpstr>
      <vt:lpstr>Cloud Walk</vt:lpstr>
      <vt:lpstr>Intel for Missing Children</vt:lpstr>
      <vt:lpstr>Hart</vt:lpstr>
      <vt:lpstr>COMPAS</vt:lpstr>
      <vt:lpstr>Where Solutions are used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Areas of Application</dc:title>
  <dc:creator>Roberto Garuti</dc:creator>
  <cp:lastModifiedBy>Roberto Garuti</cp:lastModifiedBy>
  <cp:revision>111</cp:revision>
  <dcterms:created xsi:type="dcterms:W3CDTF">2018-08-20T04:50:36Z</dcterms:created>
  <dcterms:modified xsi:type="dcterms:W3CDTF">2018-08-29T04:56:50Z</dcterms:modified>
</cp:coreProperties>
</file>

<file path=docProps/thumbnail.jpeg>
</file>